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81"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74" r:id="rId48"/>
    <p:sldId id="375" r:id="rId49"/>
    <p:sldId id="376" r:id="rId50"/>
    <p:sldId id="301" r:id="rId51"/>
    <p:sldId id="302" r:id="rId52"/>
    <p:sldId id="348" r:id="rId53"/>
    <p:sldId id="304" r:id="rId54"/>
    <p:sldId id="305" r:id="rId55"/>
    <p:sldId id="306" r:id="rId56"/>
    <p:sldId id="307" r:id="rId57"/>
    <p:sldId id="308" r:id="rId58"/>
    <p:sldId id="309" r:id="rId59"/>
    <p:sldId id="310" r:id="rId60"/>
    <p:sldId id="340" r:id="rId61"/>
    <p:sldId id="311" r:id="rId62"/>
    <p:sldId id="312" r:id="rId63"/>
    <p:sldId id="313" r:id="rId64"/>
    <p:sldId id="319" r:id="rId65"/>
    <p:sldId id="315" r:id="rId66"/>
    <p:sldId id="316" r:id="rId67"/>
    <p:sldId id="317" r:id="rId68"/>
    <p:sldId id="318" r:id="rId69"/>
    <p:sldId id="314" r:id="rId70"/>
    <p:sldId id="372" r:id="rId71"/>
    <p:sldId id="320" r:id="rId72"/>
    <p:sldId id="321" r:id="rId73"/>
    <p:sldId id="322" r:id="rId74"/>
    <p:sldId id="323" r:id="rId75"/>
    <p:sldId id="324" r:id="rId76"/>
    <p:sldId id="325" r:id="rId77"/>
    <p:sldId id="366" r:id="rId78"/>
    <p:sldId id="368" r:id="rId79"/>
    <p:sldId id="367" r:id="rId80"/>
    <p:sldId id="369" r:id="rId81"/>
    <p:sldId id="370" r:id="rId82"/>
    <p:sldId id="327" r:id="rId83"/>
    <p:sldId id="326" r:id="rId84"/>
    <p:sldId id="328" r:id="rId85"/>
    <p:sldId id="329" r:id="rId86"/>
    <p:sldId id="330" r:id="rId87"/>
    <p:sldId id="341" r:id="rId88"/>
    <p:sldId id="373" r:id="rId89"/>
    <p:sldId id="344" r:id="rId90"/>
    <p:sldId id="346" r:id="rId91"/>
    <p:sldId id="347" r:id="rId92"/>
    <p:sldId id="377" r:id="rId93"/>
    <p:sldId id="331" r:id="rId94"/>
    <p:sldId id="350" r:id="rId95"/>
    <p:sldId id="351" r:id="rId96"/>
    <p:sldId id="352" r:id="rId97"/>
    <p:sldId id="354" r:id="rId98"/>
    <p:sldId id="355" r:id="rId99"/>
    <p:sldId id="353" r:id="rId100"/>
    <p:sldId id="356" r:id="rId101"/>
    <p:sldId id="357" r:id="rId102"/>
    <p:sldId id="359" r:id="rId103"/>
    <p:sldId id="362" r:id="rId104"/>
    <p:sldId id="360" r:id="rId105"/>
    <p:sldId id="345" r:id="rId106"/>
    <p:sldId id="333" r:id="rId107"/>
    <p:sldId id="334" r:id="rId108"/>
    <p:sldId id="335" r:id="rId109"/>
    <p:sldId id="364" r:id="rId110"/>
    <p:sldId id="337" r:id="rId111"/>
    <p:sldId id="336" r:id="rId112"/>
    <p:sldId id="378" r:id="rId113"/>
    <p:sldId id="382" r:id="rId114"/>
    <p:sldId id="380" r:id="rId115"/>
    <p:sldId id="379" r:id="rId116"/>
    <p:sldId id="338" r:id="rId1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lvl1pPr>
    <a:lvl2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lvl2pPr>
    <a:lvl3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lvl3pPr>
    <a:lvl4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lvl4pPr>
    <a:lvl5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lvl5pPr>
    <a:lvl6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lvl6pPr>
    <a:lvl7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lvl7pPr>
    <a:lvl8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lvl8pPr>
    <a:lvl9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9F00"/>
    <a:srgbClr val="A3C6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7F7F7F"/>
        </a:fontRef>
        <a:srgbClr val="7F7F7F"/>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EBD2D2"/>
          </a:solidFill>
        </a:fill>
      </a:tcStyle>
    </a:wholeTbl>
    <a:band2H>
      <a:tcTxStyle/>
      <a:tcStyle>
        <a:tcBdr/>
        <a:fill>
          <a:solidFill>
            <a:srgbClr val="F5EAEA"/>
          </a:solidFill>
        </a:fill>
      </a:tcStyle>
    </a:band2H>
    <a:firstCol>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1"/>
          </a:solidFill>
        </a:fill>
      </a:tcStyle>
    </a:firstCol>
    <a:lastRow>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381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1"/>
          </a:solidFill>
        </a:fill>
      </a:tcStyle>
    </a:lastRow>
    <a:firstRow>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381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1"/>
          </a:solidFill>
        </a:fill>
      </a:tcStyle>
    </a:firstRow>
  </a:tblStyle>
  <a:tblStyle styleId="{C7B018BB-80A7-4F77-B60F-C8B233D01FF8}" styleName="">
    <a:tblBg/>
    <a:wholeTbl>
      <a:tcTxStyle b="off" i="off">
        <a:fontRef idx="major">
          <a:srgbClr val="7F7F7F"/>
        </a:fontRef>
        <a:srgbClr val="7F7F7F"/>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CBCCCD"/>
          </a:solidFill>
        </a:fill>
      </a:tcStyle>
    </a:wholeTbl>
    <a:band2H>
      <a:tcTxStyle/>
      <a:tcStyle>
        <a:tcBdr/>
        <a:fill>
          <a:solidFill>
            <a:srgbClr val="E7E7E8"/>
          </a:solidFill>
        </a:fill>
      </a:tcStyle>
    </a:band2H>
    <a:firstCol>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3"/>
          </a:solidFill>
        </a:fill>
      </a:tcStyle>
    </a:firstCol>
    <a:lastRow>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381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3"/>
          </a:solidFill>
        </a:fill>
      </a:tcStyle>
    </a:lastRow>
    <a:firstRow>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381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3"/>
          </a:solidFill>
        </a:fill>
      </a:tcStyle>
    </a:firstRow>
  </a:tblStyle>
  <a:tblStyle styleId="{EEE7283C-3CF3-47DC-8721-378D4A62B228}" styleName="">
    <a:tblBg/>
    <a:wholeTbl>
      <a:tcTxStyle b="off" i="off">
        <a:fontRef idx="major">
          <a:srgbClr val="7F7F7F"/>
        </a:fontRef>
        <a:srgbClr val="7F7F7F"/>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E9DDD0"/>
          </a:solidFill>
        </a:fill>
      </a:tcStyle>
    </a:wholeTbl>
    <a:band2H>
      <a:tcTxStyle/>
      <a:tcStyle>
        <a:tcBdr/>
        <a:fill>
          <a:solidFill>
            <a:srgbClr val="F4EFE9"/>
          </a:solidFill>
        </a:fill>
      </a:tcStyle>
    </a:band2H>
    <a:firstCol>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6"/>
          </a:solidFill>
        </a:fill>
      </a:tcStyle>
    </a:firstCol>
    <a:lastRow>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381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6"/>
          </a:solidFill>
        </a:fill>
      </a:tcStyle>
    </a:lastRow>
    <a:firstRow>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381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chemeClr val="accent6"/>
          </a:solidFill>
        </a:fill>
      </a:tcStyle>
    </a:firstRow>
  </a:tblStyle>
  <a:tblStyle styleId="{CF821DB8-F4EB-4A41-A1BA-3FCAFE7338EE}" styleName="">
    <a:tblBg/>
    <a:wholeTbl>
      <a:tcTxStyle b="off" i="off">
        <a:fontRef idx="major">
          <a:srgbClr val="7F7F7F"/>
        </a:fontRef>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EFFFE"/>
          </a:solidFill>
        </a:fill>
      </a:tcStyle>
    </a:band2H>
    <a:firstCol>
      <a:tcTxStyle b="on" i="off">
        <a:font>
          <a:latin typeface="Lato Bold"/>
          <a:ea typeface="Lato Bold"/>
          <a:cs typeface="Lato Bold"/>
        </a:font>
        <a:srgbClr val="FEFFF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Lato Bold"/>
          <a:ea typeface="Lato Bold"/>
          <a:cs typeface="Lato Bold"/>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EFFFE"/>
          </a:solidFill>
        </a:fill>
      </a:tcStyle>
    </a:lastRow>
    <a:firstRow>
      <a:tcTxStyle b="on" i="off">
        <a:font>
          <a:latin typeface="Lato Bold"/>
          <a:ea typeface="Lato Bold"/>
          <a:cs typeface="Lato Bold"/>
        </a:font>
        <a:srgbClr val="FEFFFE"/>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7F7F7F"/>
        </a:fontRef>
        <a:srgbClr val="7F7F7F"/>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7F7F7F"/>
          </a:solidFill>
        </a:fill>
      </a:tcStyle>
    </a:firstCol>
    <a:lastRow>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381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7F7F7F"/>
          </a:solidFill>
        </a:fill>
      </a:tcStyle>
    </a:lastRow>
    <a:firstRow>
      <a:tcTxStyle b="on" i="off">
        <a:font>
          <a:latin typeface="Lato Bold"/>
          <a:ea typeface="Lato Bold"/>
          <a:cs typeface="Lato Bold"/>
        </a:font>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381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7F7F7F"/>
          </a:solidFill>
        </a:fill>
      </a:tcStyle>
    </a:firstRow>
  </a:tblStyle>
  <a:tblStyle styleId="{2708684C-4D16-4618-839F-0558EEFCDFE6}" styleName="">
    <a:tblBg/>
    <a:wholeTbl>
      <a:tcTxStyle b="off" i="off">
        <a:fontRef idx="major">
          <a:srgbClr val="7F7F7F"/>
        </a:fontRef>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rgbClr val="FFFFFF"/>
          </a:solidFill>
        </a:fill>
      </a:tcStyle>
    </a:band2H>
    <a:firstCol>
      <a:tcTxStyle b="on" i="off">
        <a:font>
          <a:latin typeface="Lato Bold"/>
          <a:ea typeface="Lato Bold"/>
          <a:cs typeface="Lato Bold"/>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Lato Bold"/>
          <a:ea typeface="Lato Bold"/>
          <a:cs typeface="Lato Bold"/>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Lato Bold"/>
          <a:ea typeface="Lato Bold"/>
          <a:cs typeface="Lato Bold"/>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5693"/>
  </p:normalViewPr>
  <p:slideViewPr>
    <p:cSldViewPr snapToGrid="0" snapToObjects="1">
      <p:cViewPr>
        <p:scale>
          <a:sx n="78" d="100"/>
          <a:sy n="78" d="100"/>
        </p:scale>
        <p:origin x="1560"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notesMaster" Target="notesMasters/notesMaster1.xml"/><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xfrm>
            <a:off x="1143000" y="685800"/>
            <a:ext cx="4572000" cy="3429000"/>
          </a:xfrm>
          <a:prstGeom prst="rect">
            <a:avLst/>
          </a:prstGeom>
        </p:spPr>
        <p:txBody>
          <a:bodyPr/>
          <a:lstStyle/>
          <a:p>
            <a:endParaRPr/>
          </a:p>
        </p:txBody>
      </p:sp>
      <p:sp>
        <p:nvSpPr>
          <p:cNvPr id="265" name="Shape 26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30016013"/>
      </p:ext>
    </p:extLst>
  </p:cSld>
  <p:clrMap bg1="lt1" tx1="dk1" bg2="lt2" tx2="dk2" accent1="accent1" accent2="accent2" accent3="accent3" accent4="accent4" accent5="accent5" accent6="accent6" hlink="hlink" folHlink="folHlink"/>
  <p:notesStyle>
    <a:lvl1pPr defTabSz="650109" latinLnBrk="0">
      <a:defRPr sz="1600">
        <a:latin typeface="+mj-lt"/>
        <a:ea typeface="+mj-ea"/>
        <a:cs typeface="+mj-cs"/>
        <a:sym typeface="Lato Regular"/>
      </a:defRPr>
    </a:lvl1pPr>
    <a:lvl2pPr indent="228600" defTabSz="650109" latinLnBrk="0">
      <a:defRPr sz="1600">
        <a:latin typeface="+mj-lt"/>
        <a:ea typeface="+mj-ea"/>
        <a:cs typeface="+mj-cs"/>
        <a:sym typeface="Lato Regular"/>
      </a:defRPr>
    </a:lvl2pPr>
    <a:lvl3pPr indent="457200" defTabSz="650109" latinLnBrk="0">
      <a:defRPr sz="1600">
        <a:latin typeface="+mj-lt"/>
        <a:ea typeface="+mj-ea"/>
        <a:cs typeface="+mj-cs"/>
        <a:sym typeface="Lato Regular"/>
      </a:defRPr>
    </a:lvl3pPr>
    <a:lvl4pPr indent="685800" defTabSz="650109" latinLnBrk="0">
      <a:defRPr sz="1600">
        <a:latin typeface="+mj-lt"/>
        <a:ea typeface="+mj-ea"/>
        <a:cs typeface="+mj-cs"/>
        <a:sym typeface="Lato Regular"/>
      </a:defRPr>
    </a:lvl4pPr>
    <a:lvl5pPr indent="914400" defTabSz="650109" latinLnBrk="0">
      <a:defRPr sz="1600">
        <a:latin typeface="+mj-lt"/>
        <a:ea typeface="+mj-ea"/>
        <a:cs typeface="+mj-cs"/>
        <a:sym typeface="Lato Regular"/>
      </a:defRPr>
    </a:lvl5pPr>
    <a:lvl6pPr indent="1143000" defTabSz="650109" latinLnBrk="0">
      <a:defRPr sz="1600">
        <a:latin typeface="+mj-lt"/>
        <a:ea typeface="+mj-ea"/>
        <a:cs typeface="+mj-cs"/>
        <a:sym typeface="Lato Regular"/>
      </a:defRPr>
    </a:lvl6pPr>
    <a:lvl7pPr indent="1371600" defTabSz="650109" latinLnBrk="0">
      <a:defRPr sz="1600">
        <a:latin typeface="+mj-lt"/>
        <a:ea typeface="+mj-ea"/>
        <a:cs typeface="+mj-cs"/>
        <a:sym typeface="Lato Regular"/>
      </a:defRPr>
    </a:lvl7pPr>
    <a:lvl8pPr indent="1600200" defTabSz="650109" latinLnBrk="0">
      <a:defRPr sz="1600">
        <a:latin typeface="+mj-lt"/>
        <a:ea typeface="+mj-ea"/>
        <a:cs typeface="+mj-cs"/>
        <a:sym typeface="Lato Regular"/>
      </a:defRPr>
    </a:lvl8pPr>
    <a:lvl9pPr indent="1828800" defTabSz="650109" latinLnBrk="0">
      <a:defRPr sz="1600">
        <a:latin typeface="+mj-lt"/>
        <a:ea typeface="+mj-ea"/>
        <a:cs typeface="+mj-cs"/>
        <a:sym typeface="Lato Regular"/>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dirty="0" smtClean="0">
                <a:effectLst/>
                <a:latin typeface="+mj-lt"/>
                <a:ea typeface="+mj-ea"/>
                <a:cs typeface="+mj-cs"/>
                <a:sym typeface="Lato Regular"/>
              </a:rPr>
              <a:t> {\</a:t>
            </a:r>
            <a:r>
              <a:rPr lang="en-US" sz="1600" b="0" i="0" dirty="0" err="1" smtClean="0">
                <a:effectLst/>
                <a:latin typeface="+mj-lt"/>
                <a:ea typeface="+mj-ea"/>
                <a:cs typeface="+mj-cs"/>
                <a:sym typeface="Lato Regular"/>
              </a:rPr>
              <a:t>displaystyle</a:t>
            </a:r>
            <a:r>
              <a:rPr lang="en-US" sz="1600" b="0" i="0" dirty="0" smtClean="0">
                <a:effectLst/>
                <a:latin typeface="+mj-lt"/>
                <a:ea typeface="+mj-ea"/>
                <a:cs typeface="+mj-cs"/>
                <a:sym typeface="Lato Regular"/>
              </a:rPr>
              <a:t> \gamma } (the </a:t>
            </a:r>
            <a:r>
              <a:rPr lang="en-US" sz="1600" b="0" i="1" dirty="0" smtClean="0">
                <a:effectLst/>
                <a:latin typeface="+mj-lt"/>
                <a:ea typeface="+mj-ea"/>
                <a:cs typeface="+mj-cs"/>
                <a:sym typeface="Lato Regular"/>
              </a:rPr>
              <a:t>discount factor</a:t>
            </a:r>
            <a:r>
              <a:rPr lang="en-US" sz="1600" b="0" i="0" dirty="0" smtClean="0">
                <a:effectLst/>
                <a:latin typeface="+mj-lt"/>
                <a:ea typeface="+mj-ea"/>
                <a:cs typeface="+mj-cs"/>
                <a:sym typeface="Lato Regular"/>
              </a:rPr>
              <a:t>) is a number between 0 and 1 ({\</a:t>
            </a:r>
            <a:r>
              <a:rPr lang="en-US" sz="1600" b="0" i="0" dirty="0" err="1" smtClean="0">
                <a:effectLst/>
                <a:latin typeface="+mj-lt"/>
                <a:ea typeface="+mj-ea"/>
                <a:cs typeface="+mj-cs"/>
                <a:sym typeface="Lato Regular"/>
              </a:rPr>
              <a:t>displaystyle</a:t>
            </a:r>
            <a:r>
              <a:rPr lang="en-US" sz="1600" b="0" i="0" dirty="0" smtClean="0">
                <a:effectLst/>
                <a:latin typeface="+mj-lt"/>
                <a:ea typeface="+mj-ea"/>
                <a:cs typeface="+mj-cs"/>
                <a:sym typeface="Lato Regular"/>
              </a:rPr>
              <a:t> 0\</a:t>
            </a:r>
            <a:r>
              <a:rPr lang="en-US" sz="1600" b="0" i="0" dirty="0" err="1" smtClean="0">
                <a:effectLst/>
                <a:latin typeface="+mj-lt"/>
                <a:ea typeface="+mj-ea"/>
                <a:cs typeface="+mj-cs"/>
                <a:sym typeface="Lato Regular"/>
              </a:rPr>
              <a:t>leq</a:t>
            </a:r>
            <a:r>
              <a:rPr lang="en-US" sz="1600" b="0" i="0" dirty="0" smtClean="0">
                <a:effectLst/>
                <a:latin typeface="+mj-lt"/>
                <a:ea typeface="+mj-ea"/>
                <a:cs typeface="+mj-cs"/>
                <a:sym typeface="Lato Regular"/>
              </a:rPr>
              <a:t> \gamma \</a:t>
            </a:r>
            <a:r>
              <a:rPr lang="en-US" sz="1600" b="0" i="0" dirty="0" err="1" smtClean="0">
                <a:effectLst/>
                <a:latin typeface="+mj-lt"/>
                <a:ea typeface="+mj-ea"/>
                <a:cs typeface="+mj-cs"/>
                <a:sym typeface="Lato Regular"/>
              </a:rPr>
              <a:t>leq</a:t>
            </a:r>
            <a:r>
              <a:rPr lang="en-US" sz="1600" b="0" i="0" dirty="0" smtClean="0">
                <a:effectLst/>
                <a:latin typeface="+mj-lt"/>
                <a:ea typeface="+mj-ea"/>
                <a:cs typeface="+mj-cs"/>
                <a:sym typeface="Lato Regular"/>
              </a:rPr>
              <a:t> 1}) and has the effect of valuing rewards received earlier higher than those received later </a:t>
            </a:r>
          </a:p>
          <a:p>
            <a:r>
              <a:rPr lang="en-US" sz="1600" b="0" i="0" dirty="0" smtClean="0">
                <a:effectLst/>
                <a:latin typeface="+mj-lt"/>
                <a:ea typeface="+mj-ea"/>
                <a:cs typeface="+mj-cs"/>
                <a:sym typeface="Lato Regular"/>
              </a:rPr>
              <a:t>An episode of the algorithm ends when state s_{t+1} is a final or </a:t>
            </a:r>
            <a:r>
              <a:rPr lang="en-US" sz="1600" b="0" i="1" dirty="0" smtClean="0">
                <a:effectLst/>
                <a:latin typeface="+mj-lt"/>
                <a:ea typeface="+mj-ea"/>
                <a:cs typeface="+mj-cs"/>
                <a:sym typeface="Lato Regular"/>
              </a:rPr>
              <a:t>terminal state</a:t>
            </a:r>
            <a:r>
              <a:rPr lang="en-US" sz="1600" b="0" i="0" dirty="0" smtClean="0">
                <a:effectLst/>
                <a:latin typeface="+mj-lt"/>
                <a:ea typeface="+mj-ea"/>
                <a:cs typeface="+mj-cs"/>
                <a:sym typeface="Lato Regular"/>
              </a:rPr>
              <a:t>. However, </a:t>
            </a:r>
            <a:r>
              <a:rPr lang="en-US" sz="1600" b="0" i="1" dirty="0" smtClean="0">
                <a:effectLst/>
                <a:latin typeface="+mj-lt"/>
                <a:ea typeface="+mj-ea"/>
                <a:cs typeface="+mj-cs"/>
                <a:sym typeface="Lato Regular"/>
              </a:rPr>
              <a:t>Q</a:t>
            </a:r>
            <a:r>
              <a:rPr lang="en-US" sz="1600" b="0" i="0" dirty="0" smtClean="0">
                <a:effectLst/>
                <a:latin typeface="+mj-lt"/>
                <a:ea typeface="+mj-ea"/>
                <a:cs typeface="+mj-cs"/>
                <a:sym typeface="Lato Regular"/>
              </a:rPr>
              <a:t>-learning can also learn in non-episodic tasks. If the discount factor is lower than 1, the action values are finite even if the problem can contain infinite loops.</a:t>
            </a:r>
            <a:endParaRPr lang="en-US" dirty="0"/>
          </a:p>
        </p:txBody>
      </p:sp>
    </p:spTree>
    <p:extLst>
      <p:ext uri="{BB962C8B-B14F-4D97-AF65-F5344CB8AC3E}">
        <p14:creationId xmlns:p14="http://schemas.microsoft.com/office/powerpoint/2010/main" val="66344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2986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dirty="0" smtClean="0">
                <a:effectLst/>
                <a:latin typeface="+mj-lt"/>
                <a:ea typeface="+mj-ea"/>
                <a:cs typeface="+mj-cs"/>
                <a:sym typeface="Lato Regular"/>
              </a:rPr>
              <a:t>Value based methods such as Q learning suffer from poor convergence, as you are working in value space and a slight change in your value estimate can push you around quite substantially in policy space.</a:t>
            </a:r>
          </a:p>
          <a:p>
            <a:r>
              <a:rPr lang="en-US" sz="1600" b="0" i="0" dirty="0" smtClean="0">
                <a:effectLst/>
                <a:latin typeface="+mj-lt"/>
                <a:ea typeface="+mj-ea"/>
                <a:cs typeface="+mj-cs"/>
                <a:sym typeface="Lato Regular"/>
              </a:rPr>
              <a:t>Policy based methods, both policy search and gradient, work directly in policy space and have much smoother learning curves and performance improvement guarantees with every update the drawback with this method is that it tends to converge to local </a:t>
            </a:r>
            <a:r>
              <a:rPr lang="en-US" sz="1600" b="0" i="0" dirty="0" err="1" smtClean="0">
                <a:effectLst/>
                <a:latin typeface="+mj-lt"/>
                <a:ea typeface="+mj-ea"/>
                <a:cs typeface="+mj-cs"/>
                <a:sym typeface="Lato Regular"/>
              </a:rPr>
              <a:t>maximas</a:t>
            </a:r>
            <a:r>
              <a:rPr lang="en-US" sz="1600" b="0" i="0" dirty="0" smtClean="0">
                <a:effectLst/>
                <a:latin typeface="+mj-lt"/>
                <a:ea typeface="+mj-ea"/>
                <a:cs typeface="+mj-cs"/>
                <a:sym typeface="Lato Regular"/>
              </a:rPr>
              <a:t> (in policy based methods you are maximizing the expected reward by searching in the policy space) and suffer from high variance, sample inefficiency.</a:t>
            </a:r>
          </a:p>
          <a:p>
            <a:endParaRPr lang="en-US" dirty="0"/>
          </a:p>
        </p:txBody>
      </p:sp>
    </p:spTree>
    <p:extLst>
      <p:ext uri="{BB962C8B-B14F-4D97-AF65-F5344CB8AC3E}">
        <p14:creationId xmlns:p14="http://schemas.microsoft.com/office/powerpoint/2010/main" val="1122529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dirty="0" smtClean="0">
                <a:effectLst/>
                <a:latin typeface="+mj-lt"/>
                <a:ea typeface="+mj-ea"/>
                <a:cs typeface="+mj-cs"/>
                <a:sym typeface="Lato Regular"/>
              </a:rPr>
              <a:t>Value based methods such as Q learning suffer from poor convergence, as you are working in value space and a slight change in your value estimate can push you around quite substantially in policy space.</a:t>
            </a:r>
          </a:p>
          <a:p>
            <a:r>
              <a:rPr lang="en-US" sz="1600" b="0" i="0" dirty="0" smtClean="0">
                <a:effectLst/>
                <a:latin typeface="+mj-lt"/>
                <a:ea typeface="+mj-ea"/>
                <a:cs typeface="+mj-cs"/>
                <a:sym typeface="Lato Regular"/>
              </a:rPr>
              <a:t>Policy based methods, both policy search and gradient, work directly in policy space and have much smoother learning curves and performance improvement guarantees with every update the drawback with this method is that it tends to converge to local </a:t>
            </a:r>
            <a:r>
              <a:rPr lang="en-US" sz="1600" b="0" i="0" dirty="0" err="1" smtClean="0">
                <a:effectLst/>
                <a:latin typeface="+mj-lt"/>
                <a:ea typeface="+mj-ea"/>
                <a:cs typeface="+mj-cs"/>
                <a:sym typeface="Lato Regular"/>
              </a:rPr>
              <a:t>maximas</a:t>
            </a:r>
            <a:r>
              <a:rPr lang="en-US" sz="1600" b="0" i="0" smtClean="0">
                <a:effectLst/>
                <a:latin typeface="+mj-lt"/>
                <a:ea typeface="+mj-ea"/>
                <a:cs typeface="+mj-cs"/>
                <a:sym typeface="Lato Regular"/>
              </a:rPr>
              <a:t> (in policy based methods you are maximizing the expected reward by searching in the policy space) and suffer from high variance, sample inefficiency.</a:t>
            </a:r>
          </a:p>
          <a:p>
            <a:endParaRPr lang="en-US"/>
          </a:p>
        </p:txBody>
      </p:sp>
    </p:spTree>
    <p:extLst>
      <p:ext uri="{BB962C8B-B14F-4D97-AF65-F5344CB8AC3E}">
        <p14:creationId xmlns:p14="http://schemas.microsoft.com/office/powerpoint/2010/main" val="1994509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basic">
    <p:spTree>
      <p:nvGrpSpPr>
        <p:cNvPr id="1" name=""/>
        <p:cNvGrpSpPr/>
        <p:nvPr/>
      </p:nvGrpSpPr>
      <p:grpSpPr>
        <a:xfrm>
          <a:off x="0" y="0"/>
          <a:ext cx="0" cy="0"/>
          <a:chOff x="0" y="0"/>
          <a:chExt cx="0" cy="0"/>
        </a:xfrm>
      </p:grpSpPr>
      <p:sp>
        <p:nvSpPr>
          <p:cNvPr id="13" name="Shape 13"/>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Value Iteration</a:t>
            </a:r>
          </a:p>
        </p:txBody>
      </p:sp>
      <p:sp>
        <p:nvSpPr>
          <p:cNvPr id="14" name="Shape 1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5" name="Shape 15"/>
          <p:cNvSpPr/>
          <p:nvPr/>
        </p:nvSpPr>
        <p:spPr>
          <a:xfrm>
            <a:off x="757771" y="3148487"/>
            <a:ext cx="9296963" cy="14367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Initialization</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Value evaluation</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Value Improvement</a:t>
            </a:r>
          </a:p>
        </p:txBody>
      </p:sp>
      <p:sp>
        <p:nvSpPr>
          <p:cNvPr id="16" name="Shape 16"/>
          <p:cNvSpPr>
            <a:spLocks noGrp="1"/>
          </p:cNvSpPr>
          <p:nvPr>
            <p:ph type="sldNum" sz="quarter" idx="2"/>
          </p:nvPr>
        </p:nvSpPr>
        <p:spPr>
          <a:xfrm>
            <a:off x="9070691" y="7873324"/>
            <a:ext cx="247949" cy="25196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INFO 3">
    <p:spTree>
      <p:nvGrpSpPr>
        <p:cNvPr id="1" name=""/>
        <p:cNvGrpSpPr/>
        <p:nvPr/>
      </p:nvGrpSpPr>
      <p:grpSpPr>
        <a:xfrm>
          <a:off x="0" y="0"/>
          <a:ext cx="0" cy="0"/>
          <a:chOff x="0" y="0"/>
          <a:chExt cx="0" cy="0"/>
        </a:xfrm>
      </p:grpSpPr>
      <p:sp>
        <p:nvSpPr>
          <p:cNvPr id="113" name="Shape 113"/>
          <p:cNvSpPr/>
          <p:nvPr/>
        </p:nvSpPr>
        <p:spPr>
          <a:xfrm>
            <a:off x="670687" y="6405340"/>
            <a:ext cx="3545714" cy="19324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a:t>
            </a:r>
          </a:p>
        </p:txBody>
      </p:sp>
      <p:sp>
        <p:nvSpPr>
          <p:cNvPr id="114" name="Shape 114"/>
          <p:cNvSpPr/>
          <p:nvPr/>
        </p:nvSpPr>
        <p:spPr>
          <a:xfrm>
            <a:off x="735344" y="6060630"/>
            <a:ext cx="1874524"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Four</a:t>
            </a:r>
          </a:p>
        </p:txBody>
      </p:sp>
      <p:sp>
        <p:nvSpPr>
          <p:cNvPr id="115" name="Shape 115"/>
          <p:cNvSpPr/>
          <p:nvPr/>
        </p:nvSpPr>
        <p:spPr>
          <a:xfrm>
            <a:off x="670687" y="4077413"/>
            <a:ext cx="3545714" cy="19324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a:t>
            </a:r>
          </a:p>
        </p:txBody>
      </p:sp>
      <p:sp>
        <p:nvSpPr>
          <p:cNvPr id="116" name="Shape 116"/>
          <p:cNvSpPr/>
          <p:nvPr/>
        </p:nvSpPr>
        <p:spPr>
          <a:xfrm>
            <a:off x="735344" y="3732705"/>
            <a:ext cx="1874524"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Theory</a:t>
            </a:r>
          </a:p>
        </p:txBody>
      </p:sp>
      <p:sp>
        <p:nvSpPr>
          <p:cNvPr id="117" name="Shape 117"/>
          <p:cNvSpPr/>
          <p:nvPr/>
        </p:nvSpPr>
        <p:spPr>
          <a:xfrm>
            <a:off x="4762689" y="6405340"/>
            <a:ext cx="3545715" cy="19324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a:t>
            </a:r>
          </a:p>
        </p:txBody>
      </p:sp>
      <p:sp>
        <p:nvSpPr>
          <p:cNvPr id="118" name="Shape 118"/>
          <p:cNvSpPr/>
          <p:nvPr/>
        </p:nvSpPr>
        <p:spPr>
          <a:xfrm>
            <a:off x="4827344" y="6060630"/>
            <a:ext cx="1874525"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Five</a:t>
            </a:r>
          </a:p>
        </p:txBody>
      </p:sp>
      <p:sp>
        <p:nvSpPr>
          <p:cNvPr id="119" name="Shape 119"/>
          <p:cNvSpPr/>
          <p:nvPr/>
        </p:nvSpPr>
        <p:spPr>
          <a:xfrm>
            <a:off x="4762689" y="4077413"/>
            <a:ext cx="3545715" cy="19324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a:t>
            </a:r>
          </a:p>
        </p:txBody>
      </p:sp>
      <p:sp>
        <p:nvSpPr>
          <p:cNvPr id="120" name="Shape 120"/>
          <p:cNvSpPr/>
          <p:nvPr/>
        </p:nvSpPr>
        <p:spPr>
          <a:xfrm>
            <a:off x="4827344" y="3732705"/>
            <a:ext cx="1874525"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Two</a:t>
            </a:r>
          </a:p>
        </p:txBody>
      </p:sp>
      <p:sp>
        <p:nvSpPr>
          <p:cNvPr id="121" name="Shape 121"/>
          <p:cNvSpPr/>
          <p:nvPr/>
        </p:nvSpPr>
        <p:spPr>
          <a:xfrm>
            <a:off x="8804105" y="6405340"/>
            <a:ext cx="3545713" cy="19324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a:t>
            </a:r>
          </a:p>
        </p:txBody>
      </p:sp>
      <p:sp>
        <p:nvSpPr>
          <p:cNvPr id="122" name="Shape 122"/>
          <p:cNvSpPr/>
          <p:nvPr/>
        </p:nvSpPr>
        <p:spPr>
          <a:xfrm>
            <a:off x="8868764" y="6060630"/>
            <a:ext cx="1874525"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Six</a:t>
            </a:r>
          </a:p>
        </p:txBody>
      </p:sp>
      <p:sp>
        <p:nvSpPr>
          <p:cNvPr id="123" name="Shape 123"/>
          <p:cNvSpPr/>
          <p:nvPr/>
        </p:nvSpPr>
        <p:spPr>
          <a:xfrm>
            <a:off x="8804105" y="4077413"/>
            <a:ext cx="3545713" cy="19324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a:t>
            </a:r>
          </a:p>
        </p:txBody>
      </p:sp>
      <p:sp>
        <p:nvSpPr>
          <p:cNvPr id="124" name="Shape 124"/>
          <p:cNvSpPr/>
          <p:nvPr/>
        </p:nvSpPr>
        <p:spPr>
          <a:xfrm>
            <a:off x="8868764" y="3732705"/>
            <a:ext cx="1874525"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Three</a:t>
            </a:r>
          </a:p>
        </p:txBody>
      </p:sp>
      <p:sp>
        <p:nvSpPr>
          <p:cNvPr id="125" name="Shape 125"/>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A3C6D4"/>
                </a:solidFill>
                <a:latin typeface="Bebas Neue Regular"/>
                <a:ea typeface="Bebas Neue Regular"/>
                <a:cs typeface="Bebas Neue Regular"/>
                <a:sym typeface="Bebas Neue Regular"/>
              </a:defRPr>
            </a:lvl1pPr>
          </a:lstStyle>
          <a:p>
            <a:r>
              <a:t>Reinforcement learning</a:t>
            </a:r>
          </a:p>
        </p:txBody>
      </p:sp>
      <p:sp>
        <p:nvSpPr>
          <p:cNvPr id="126" name="Shape 126"/>
          <p:cNvSpPr/>
          <p:nvPr/>
        </p:nvSpPr>
        <p:spPr>
          <a:xfrm rot="5400000">
            <a:off x="6818837"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nfo">
    <p:spTree>
      <p:nvGrpSpPr>
        <p:cNvPr id="1" name=""/>
        <p:cNvGrpSpPr/>
        <p:nvPr/>
      </p:nvGrpSpPr>
      <p:grpSpPr>
        <a:xfrm>
          <a:off x="0" y="0"/>
          <a:ext cx="0" cy="0"/>
          <a:chOff x="0" y="0"/>
          <a:chExt cx="0" cy="0"/>
        </a:xfrm>
      </p:grpSpPr>
      <p:sp>
        <p:nvSpPr>
          <p:cNvPr id="134" name="Shape 134"/>
          <p:cNvSpPr/>
          <p:nvPr/>
        </p:nvSpPr>
        <p:spPr>
          <a:xfrm>
            <a:off x="3386" y="1219200"/>
            <a:ext cx="13001415" cy="7315201"/>
          </a:xfrm>
          <a:prstGeom prst="rect">
            <a:avLst/>
          </a:prstGeom>
          <a:solidFill>
            <a:srgbClr val="A3C6D4"/>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141" name="Group 141"/>
          <p:cNvGrpSpPr/>
          <p:nvPr/>
        </p:nvGrpSpPr>
        <p:grpSpPr>
          <a:xfrm>
            <a:off x="1263836" y="4200956"/>
            <a:ext cx="10285378" cy="1725300"/>
            <a:chOff x="0" y="-1"/>
            <a:chExt cx="10285376" cy="1725299"/>
          </a:xfrm>
        </p:grpSpPr>
        <p:sp>
          <p:nvSpPr>
            <p:cNvPr id="135" name="Shape 135"/>
            <p:cNvSpPr/>
            <p:nvPr/>
          </p:nvSpPr>
          <p:spPr>
            <a:xfrm>
              <a:off x="-1" y="2747"/>
              <a:ext cx="2930280" cy="899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5600">
                  <a:solidFill>
                    <a:srgbClr val="FEFFFE"/>
                  </a:solidFill>
                  <a:latin typeface="Bebas Neue Regular"/>
                  <a:ea typeface="Bebas Neue Regular"/>
                  <a:cs typeface="Bebas Neue Regular"/>
                  <a:sym typeface="Bebas Neue Regular"/>
                </a:defRPr>
              </a:lvl1pPr>
            </a:lstStyle>
            <a:p>
              <a:r>
                <a:t>283 Users</a:t>
              </a:r>
            </a:p>
          </p:txBody>
        </p:sp>
        <p:sp>
          <p:nvSpPr>
            <p:cNvPr id="136" name="Shape 136"/>
            <p:cNvSpPr/>
            <p:nvPr/>
          </p:nvSpPr>
          <p:spPr>
            <a:xfrm>
              <a:off x="0" y="711332"/>
              <a:ext cx="2380217" cy="10139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1600">
                  <a:solidFill>
                    <a:srgbClr val="FEFFFE"/>
                  </a:solidFill>
                  <a:latin typeface="Lato Light"/>
                  <a:ea typeface="Lato Light"/>
                  <a:cs typeface="Lato Light"/>
                  <a:sym typeface="Lato Light"/>
                </a:defRPr>
              </a:lvl1pPr>
            </a:lstStyle>
            <a:p>
              <a:r>
                <a:t>Unsuccessful people are not willing to do. Don't wish it were easier; wish you were better.</a:t>
              </a:r>
            </a:p>
          </p:txBody>
        </p:sp>
        <p:sp>
          <p:nvSpPr>
            <p:cNvPr id="137" name="Shape 137"/>
            <p:cNvSpPr/>
            <p:nvPr/>
          </p:nvSpPr>
          <p:spPr>
            <a:xfrm>
              <a:off x="7905160" y="5321"/>
              <a:ext cx="1742884" cy="899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5600">
                  <a:solidFill>
                    <a:srgbClr val="FEFFFE"/>
                  </a:solidFill>
                  <a:latin typeface="Bebas Neue Regular"/>
                  <a:ea typeface="Bebas Neue Regular"/>
                  <a:cs typeface="Bebas Neue Regular"/>
                  <a:sym typeface="Bebas Neue Regular"/>
                </a:defRPr>
              </a:lvl1pPr>
            </a:lstStyle>
            <a:p>
              <a:r>
                <a:t>$1299</a:t>
              </a:r>
            </a:p>
          </p:txBody>
        </p:sp>
        <p:sp>
          <p:nvSpPr>
            <p:cNvPr id="138" name="Shape 138"/>
            <p:cNvSpPr/>
            <p:nvPr/>
          </p:nvSpPr>
          <p:spPr>
            <a:xfrm>
              <a:off x="7905160" y="708758"/>
              <a:ext cx="2380217" cy="10139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1600">
                  <a:solidFill>
                    <a:srgbClr val="FEFFFE"/>
                  </a:solidFill>
                  <a:latin typeface="Lato Light"/>
                  <a:ea typeface="Lato Light"/>
                  <a:cs typeface="Lato Light"/>
                  <a:sym typeface="Lato Light"/>
                </a:defRPr>
              </a:lvl1pPr>
            </a:lstStyle>
            <a:p>
              <a:r>
                <a:t>Unsuccessful people are not willing to do. Don't wish it were easier; wish you were better.</a:t>
              </a:r>
            </a:p>
          </p:txBody>
        </p:sp>
        <p:sp>
          <p:nvSpPr>
            <p:cNvPr id="139" name="Shape 139"/>
            <p:cNvSpPr/>
            <p:nvPr/>
          </p:nvSpPr>
          <p:spPr>
            <a:xfrm>
              <a:off x="4198856" y="-2"/>
              <a:ext cx="1742885" cy="899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5600">
                  <a:solidFill>
                    <a:srgbClr val="FEFFFE"/>
                  </a:solidFill>
                  <a:latin typeface="Bebas Neue Regular"/>
                  <a:ea typeface="Bebas Neue Regular"/>
                  <a:cs typeface="Bebas Neue Regular"/>
                  <a:sym typeface="Bebas Neue Regular"/>
                </a:defRPr>
              </a:lvl1pPr>
            </a:lstStyle>
            <a:p>
              <a:r>
                <a:t>80%</a:t>
              </a:r>
            </a:p>
          </p:txBody>
        </p:sp>
        <p:sp>
          <p:nvSpPr>
            <p:cNvPr id="140" name="Shape 140"/>
            <p:cNvSpPr/>
            <p:nvPr/>
          </p:nvSpPr>
          <p:spPr>
            <a:xfrm>
              <a:off x="4198856" y="708583"/>
              <a:ext cx="2437727" cy="10139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1600">
                  <a:solidFill>
                    <a:srgbClr val="FEFFFE"/>
                  </a:solidFill>
                  <a:latin typeface="Lato Light"/>
                  <a:ea typeface="Lato Light"/>
                  <a:cs typeface="Lato Light"/>
                  <a:sym typeface="Lato Light"/>
                </a:defRPr>
              </a:lvl1pPr>
            </a:lstStyle>
            <a:p>
              <a:r>
                <a:t>Unsuccessful people are not willing to do. Don't wish it were easier; wish you were better.</a:t>
              </a:r>
            </a:p>
          </p:txBody>
        </p:sp>
      </p:grpSp>
      <p:sp>
        <p:nvSpPr>
          <p:cNvPr id="142" name="Shape 1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hank You">
    <p:spTree>
      <p:nvGrpSpPr>
        <p:cNvPr id="1" name=""/>
        <p:cNvGrpSpPr/>
        <p:nvPr/>
      </p:nvGrpSpPr>
      <p:grpSpPr>
        <a:xfrm>
          <a:off x="0" y="0"/>
          <a:ext cx="0" cy="0"/>
          <a:chOff x="0" y="0"/>
          <a:chExt cx="0" cy="0"/>
        </a:xfrm>
      </p:grpSpPr>
      <p:sp>
        <p:nvSpPr>
          <p:cNvPr id="149" name="Shape 149"/>
          <p:cNvSpPr/>
          <p:nvPr/>
        </p:nvSpPr>
        <p:spPr>
          <a:xfrm>
            <a:off x="3386" y="1219198"/>
            <a:ext cx="13001415" cy="7315204"/>
          </a:xfrm>
          <a:prstGeom prst="rect">
            <a:avLst/>
          </a:prstGeom>
          <a:solidFill>
            <a:srgbClr val="F7F7F7"/>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50" name="Shape 150"/>
          <p:cNvSpPr/>
          <p:nvPr/>
        </p:nvSpPr>
        <p:spPr>
          <a:xfrm>
            <a:off x="1977588" y="5736128"/>
            <a:ext cx="3505782" cy="11282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7000">
                <a:solidFill>
                  <a:srgbClr val="A3C6D4"/>
                </a:solidFill>
                <a:latin typeface="Bebas Neue Regular"/>
                <a:ea typeface="Bebas Neue Regular"/>
                <a:cs typeface="Bebas Neue Regular"/>
                <a:sym typeface="Bebas Neue Regular"/>
              </a:defRPr>
            </a:lvl1pPr>
          </a:lstStyle>
          <a:p>
            <a:r>
              <a:t>Thank you!</a:t>
            </a:r>
          </a:p>
        </p:txBody>
      </p:sp>
      <p:sp>
        <p:nvSpPr>
          <p:cNvPr id="151" name="Shape 151"/>
          <p:cNvSpPr/>
          <p:nvPr/>
        </p:nvSpPr>
        <p:spPr>
          <a:xfrm rot="5400000">
            <a:off x="7435163" y="-124086"/>
            <a:ext cx="124896" cy="1101438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154" name="Group 154"/>
          <p:cNvGrpSpPr/>
          <p:nvPr/>
        </p:nvGrpSpPr>
        <p:grpSpPr>
          <a:xfrm>
            <a:off x="1977588" y="6570457"/>
            <a:ext cx="2812360" cy="1591403"/>
            <a:chOff x="0" y="0"/>
            <a:chExt cx="2812358" cy="1591402"/>
          </a:xfrm>
        </p:grpSpPr>
        <p:sp>
          <p:nvSpPr>
            <p:cNvPr id="152" name="Shape 152"/>
            <p:cNvSpPr/>
            <p:nvPr/>
          </p:nvSpPr>
          <p:spPr>
            <a:xfrm>
              <a:off x="70002" y="-1"/>
              <a:ext cx="2595352" cy="785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a:solidFill>
                    <a:srgbClr val="A3C6D4"/>
                  </a:solidFill>
                  <a:latin typeface="Lato Bold"/>
                  <a:ea typeface="Lato Bold"/>
                  <a:cs typeface="Lato Bold"/>
                  <a:sym typeface="Lato Bold"/>
                </a:defRPr>
              </a:lvl1pPr>
            </a:lstStyle>
            <a:p>
              <a:r>
                <a:t>ANY QUESTIONS?</a:t>
              </a:r>
            </a:p>
          </p:txBody>
        </p:sp>
        <p:sp>
          <p:nvSpPr>
            <p:cNvPr id="153" name="Shape 153"/>
            <p:cNvSpPr/>
            <p:nvPr/>
          </p:nvSpPr>
          <p:spPr>
            <a:xfrm>
              <a:off x="0" y="344709"/>
              <a:ext cx="2812359" cy="12466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p>
              <a:pPr defTabSz="773430">
                <a:lnSpc>
                  <a:spcPts val="2900"/>
                </a:lnSpc>
                <a:spcBef>
                  <a:spcPts val="400"/>
                </a:spcBef>
                <a:defRPr sz="1800">
                  <a:solidFill>
                    <a:srgbClr val="A3C6D4"/>
                  </a:solidFill>
                  <a:latin typeface="Lato Light"/>
                  <a:ea typeface="Lato Light"/>
                  <a:cs typeface="Lato Light"/>
                  <a:sym typeface="Lato Light"/>
                </a:defRPr>
              </a:pPr>
              <a:r>
                <a:t>You can find me at</a:t>
              </a:r>
              <a:endParaRPr sz="1600"/>
            </a:p>
            <a:p>
              <a:pPr defTabSz="773430">
                <a:lnSpc>
                  <a:spcPts val="2900"/>
                </a:lnSpc>
                <a:spcBef>
                  <a:spcPts val="400"/>
                </a:spcBef>
                <a:defRPr sz="1800">
                  <a:solidFill>
                    <a:srgbClr val="A3C6D4"/>
                  </a:solidFill>
                  <a:latin typeface="Lato Light"/>
                  <a:ea typeface="Lato Light"/>
                  <a:cs typeface="Lato Light"/>
                  <a:sym typeface="Lato Light"/>
                </a:defRPr>
              </a:pPr>
              <a:r>
                <a:t>@username	user@name.me</a:t>
              </a:r>
            </a:p>
          </p:txBody>
        </p:sp>
      </p:grpSp>
      <p:sp>
        <p:nvSpPr>
          <p:cNvPr id="155" name="Shape 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new topic">
    <p:spTree>
      <p:nvGrpSpPr>
        <p:cNvPr id="1" name=""/>
        <p:cNvGrpSpPr/>
        <p:nvPr/>
      </p:nvGrpSpPr>
      <p:grpSpPr>
        <a:xfrm>
          <a:off x="0" y="0"/>
          <a:ext cx="0" cy="0"/>
          <a:chOff x="0" y="0"/>
          <a:chExt cx="0" cy="0"/>
        </a:xfrm>
      </p:grpSpPr>
      <p:sp>
        <p:nvSpPr>
          <p:cNvPr id="162" name="Shape 162"/>
          <p:cNvSpPr/>
          <p:nvPr/>
        </p:nvSpPr>
        <p:spPr>
          <a:xfrm>
            <a:off x="1690" y="1219198"/>
            <a:ext cx="13001420" cy="7315204"/>
          </a:xfrm>
          <a:prstGeom prst="rect">
            <a:avLst/>
          </a:prstGeom>
          <a:solidFill>
            <a:srgbClr val="F7F7F7"/>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167" name="Group 167"/>
          <p:cNvGrpSpPr/>
          <p:nvPr/>
        </p:nvGrpSpPr>
        <p:grpSpPr>
          <a:xfrm>
            <a:off x="2328169" y="3856233"/>
            <a:ext cx="10676637" cy="2814844"/>
            <a:chOff x="-2" y="0"/>
            <a:chExt cx="10676635" cy="2814843"/>
          </a:xfrm>
        </p:grpSpPr>
        <p:grpSp>
          <p:nvGrpSpPr>
            <p:cNvPr id="165" name="Group 165"/>
            <p:cNvGrpSpPr/>
            <p:nvPr/>
          </p:nvGrpSpPr>
          <p:grpSpPr>
            <a:xfrm>
              <a:off x="-3" y="333993"/>
              <a:ext cx="5815910" cy="2480850"/>
              <a:chOff x="-1" y="0"/>
              <a:chExt cx="5815908" cy="2480849"/>
            </a:xfrm>
          </p:grpSpPr>
          <p:sp>
            <p:nvSpPr>
              <p:cNvPr id="163" name="Shape 163"/>
              <p:cNvSpPr/>
              <p:nvPr/>
            </p:nvSpPr>
            <p:spPr>
              <a:xfrm>
                <a:off x="-2" y="869983"/>
                <a:ext cx="5815910" cy="16108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3400">
                    <a:solidFill>
                      <a:srgbClr val="A3C6D4"/>
                    </a:solidFill>
                    <a:latin typeface="Lato Light"/>
                    <a:ea typeface="Lato Light"/>
                    <a:cs typeface="Lato Light"/>
                    <a:sym typeface="Lato Light"/>
                  </a:defRPr>
                </a:lvl1pPr>
              </a:lstStyle>
              <a:p>
                <a:r>
                  <a:t>Marketers must link the price to the real and perceived value of the product.</a:t>
                </a:r>
              </a:p>
            </p:txBody>
          </p:sp>
          <p:sp>
            <p:nvSpPr>
              <p:cNvPr id="164" name="Shape 164"/>
              <p:cNvSpPr/>
              <p:nvPr/>
            </p:nvSpPr>
            <p:spPr>
              <a:xfrm>
                <a:off x="-1" y="-1"/>
                <a:ext cx="5158869" cy="11282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7000">
                    <a:solidFill>
                      <a:srgbClr val="A3C6D4"/>
                    </a:solidFill>
                    <a:latin typeface="Bebas Neue Regular"/>
                    <a:ea typeface="Bebas Neue Regular"/>
                    <a:cs typeface="Bebas Neue Regular"/>
                    <a:sym typeface="Bebas Neue Regular"/>
                  </a:defRPr>
                </a:lvl1pPr>
              </a:lstStyle>
              <a:p>
                <a:r>
                  <a:t>Section Break</a:t>
                </a:r>
              </a:p>
            </p:txBody>
          </p:sp>
        </p:grpSp>
        <p:sp>
          <p:nvSpPr>
            <p:cNvPr id="166" name="Shape 166"/>
            <p:cNvSpPr/>
            <p:nvPr/>
          </p:nvSpPr>
          <p:spPr>
            <a:xfrm rot="5400000">
              <a:off x="5295377" y="-5256363"/>
              <a:ext cx="124896" cy="10637620"/>
            </a:xfrm>
            <a:prstGeom prst="rect">
              <a:avLst/>
            </a:prstGeom>
            <a:solidFill>
              <a:srgbClr val="FF9F00"/>
            </a:solidFill>
            <a:ln w="12700" cap="flat">
              <a:noFill/>
              <a:miter lim="400000"/>
            </a:ln>
            <a:effectLst/>
          </p:spPr>
          <p:txBody>
            <a:bodyPr wrap="square" lIns="24383" tIns="24383" rIns="24383" bIns="24383" numCol="1" anchor="ctr">
              <a:noAutofit/>
            </a:bodyPr>
            <a:lstStyle/>
            <a:p>
              <a:pPr algn="ctr">
                <a:defRPr>
                  <a:latin typeface="Calibri"/>
                  <a:ea typeface="Calibri"/>
                  <a:cs typeface="Calibri"/>
                  <a:sym typeface="Calibri"/>
                </a:defRPr>
              </a:pPr>
              <a:endParaRPr/>
            </a:p>
          </p:txBody>
        </p:sp>
      </p:grpSp>
      <p:sp>
        <p:nvSpPr>
          <p:cNvPr id="168" name="Shape 1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headline transition">
    <p:spTree>
      <p:nvGrpSpPr>
        <p:cNvPr id="1" name=""/>
        <p:cNvGrpSpPr/>
        <p:nvPr/>
      </p:nvGrpSpPr>
      <p:grpSpPr>
        <a:xfrm>
          <a:off x="0" y="0"/>
          <a:ext cx="0" cy="0"/>
          <a:chOff x="0" y="0"/>
          <a:chExt cx="0" cy="0"/>
        </a:xfrm>
      </p:grpSpPr>
      <p:sp>
        <p:nvSpPr>
          <p:cNvPr id="175" name="Shape 175"/>
          <p:cNvSpPr/>
          <p:nvPr/>
        </p:nvSpPr>
        <p:spPr>
          <a:xfrm>
            <a:off x="3020191" y="4441809"/>
            <a:ext cx="6967805" cy="11282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7000">
                <a:solidFill>
                  <a:srgbClr val="A3C6D4"/>
                </a:solidFill>
                <a:latin typeface="Bebas Neue Regular"/>
                <a:ea typeface="Bebas Neue Regular"/>
                <a:cs typeface="Bebas Neue Regular"/>
                <a:sym typeface="Bebas Neue Regular"/>
              </a:defRPr>
            </a:lvl1pPr>
          </a:lstStyle>
          <a:p>
            <a:r>
              <a:t>1. Headline Transition</a:t>
            </a:r>
          </a:p>
        </p:txBody>
      </p:sp>
      <p:sp>
        <p:nvSpPr>
          <p:cNvPr id="176" name="Shape 176"/>
          <p:cNvSpPr/>
          <p:nvPr/>
        </p:nvSpPr>
        <p:spPr>
          <a:xfrm>
            <a:off x="2715112" y="4585213"/>
            <a:ext cx="124896" cy="3949187"/>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77" name="Shape 1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Headline">
    <p:spTree>
      <p:nvGrpSpPr>
        <p:cNvPr id="1" name=""/>
        <p:cNvGrpSpPr/>
        <p:nvPr/>
      </p:nvGrpSpPr>
      <p:grpSpPr>
        <a:xfrm>
          <a:off x="0" y="0"/>
          <a:ext cx="0" cy="0"/>
          <a:chOff x="0" y="0"/>
          <a:chExt cx="0" cy="0"/>
        </a:xfrm>
      </p:grpSpPr>
      <p:sp>
        <p:nvSpPr>
          <p:cNvPr id="184" name="Shape 184"/>
          <p:cNvSpPr/>
          <p:nvPr/>
        </p:nvSpPr>
        <p:spPr>
          <a:xfrm>
            <a:off x="1977588" y="6172472"/>
            <a:ext cx="7504937" cy="22077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7000">
                <a:solidFill>
                  <a:srgbClr val="A3C6D4"/>
                </a:solidFill>
                <a:latin typeface="Bebas Neue Regular"/>
                <a:ea typeface="Bebas Neue Regular"/>
                <a:cs typeface="Bebas Neue Regular"/>
                <a:sym typeface="Bebas Neue Regular"/>
              </a:defRPr>
            </a:lvl1pPr>
          </a:lstStyle>
          <a:p>
            <a:r>
              <a:t>This Is Your Title Presentation</a:t>
            </a:r>
          </a:p>
        </p:txBody>
      </p:sp>
      <p:sp>
        <p:nvSpPr>
          <p:cNvPr id="185" name="Shape 185"/>
          <p:cNvSpPr/>
          <p:nvPr/>
        </p:nvSpPr>
        <p:spPr>
          <a:xfrm rot="5400000">
            <a:off x="7435163" y="312260"/>
            <a:ext cx="124896" cy="11014379"/>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86" name="Shape 1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Design">
    <p:spTree>
      <p:nvGrpSpPr>
        <p:cNvPr id="1" name=""/>
        <p:cNvGrpSpPr/>
        <p:nvPr/>
      </p:nvGrpSpPr>
      <p:grpSpPr>
        <a:xfrm>
          <a:off x="0" y="0"/>
          <a:ext cx="0" cy="0"/>
          <a:chOff x="0" y="0"/>
          <a:chExt cx="0" cy="0"/>
        </a:xfrm>
      </p:grpSpPr>
      <p:sp>
        <p:nvSpPr>
          <p:cNvPr id="193" name="Shape 193"/>
          <p:cNvSpPr>
            <a:spLocks noGrp="1"/>
          </p:cNvSpPr>
          <p:nvPr>
            <p:ph type="pic" sz="quarter" idx="13"/>
          </p:nvPr>
        </p:nvSpPr>
        <p:spPr>
          <a:xfrm>
            <a:off x="1726119" y="2151614"/>
            <a:ext cx="1676687" cy="1676687"/>
          </a:xfrm>
          <a:prstGeom prst="rect">
            <a:avLst/>
          </a:prstGeom>
        </p:spPr>
        <p:txBody>
          <a:bodyPr lIns="91439" tIns="45719" rIns="91439" bIns="45719">
            <a:noAutofit/>
          </a:bodyPr>
          <a:lstStyle/>
          <a:p>
            <a:endParaRPr/>
          </a:p>
        </p:txBody>
      </p:sp>
      <p:sp>
        <p:nvSpPr>
          <p:cNvPr id="194" name="Shape 1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_Design">
    <p:spTree>
      <p:nvGrpSpPr>
        <p:cNvPr id="1" name=""/>
        <p:cNvGrpSpPr/>
        <p:nvPr/>
      </p:nvGrpSpPr>
      <p:grpSpPr>
        <a:xfrm>
          <a:off x="0" y="0"/>
          <a:ext cx="0" cy="0"/>
          <a:chOff x="0" y="0"/>
          <a:chExt cx="0" cy="0"/>
        </a:xfrm>
      </p:grpSpPr>
      <p:sp>
        <p:nvSpPr>
          <p:cNvPr id="201" name="Shape 201"/>
          <p:cNvSpPr>
            <a:spLocks noGrp="1"/>
          </p:cNvSpPr>
          <p:nvPr>
            <p:ph type="pic" sz="half" idx="13"/>
          </p:nvPr>
        </p:nvSpPr>
        <p:spPr>
          <a:xfrm>
            <a:off x="3384" y="1219199"/>
            <a:ext cx="5392351" cy="7315204"/>
          </a:xfrm>
          <a:prstGeom prst="rect">
            <a:avLst/>
          </a:prstGeom>
        </p:spPr>
        <p:txBody>
          <a:bodyPr lIns="91439" tIns="45719" rIns="91439" bIns="45719">
            <a:noAutofit/>
          </a:bodyPr>
          <a:lstStyle/>
          <a:p>
            <a:endParaRPr/>
          </a:p>
        </p:txBody>
      </p:sp>
      <p:sp>
        <p:nvSpPr>
          <p:cNvPr id="202" name="Shape 2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3_Design">
    <p:spTree>
      <p:nvGrpSpPr>
        <p:cNvPr id="1" name=""/>
        <p:cNvGrpSpPr/>
        <p:nvPr/>
      </p:nvGrpSpPr>
      <p:grpSpPr>
        <a:xfrm>
          <a:off x="0" y="0"/>
          <a:ext cx="0" cy="0"/>
          <a:chOff x="0" y="0"/>
          <a:chExt cx="0" cy="0"/>
        </a:xfrm>
      </p:grpSpPr>
      <p:sp>
        <p:nvSpPr>
          <p:cNvPr id="209" name="Shape 209"/>
          <p:cNvSpPr>
            <a:spLocks noGrp="1"/>
          </p:cNvSpPr>
          <p:nvPr>
            <p:ph type="pic" sz="half" idx="13"/>
          </p:nvPr>
        </p:nvSpPr>
        <p:spPr>
          <a:xfrm>
            <a:off x="6407394" y="1219199"/>
            <a:ext cx="6597408" cy="7315204"/>
          </a:xfrm>
          <a:prstGeom prst="rect">
            <a:avLst/>
          </a:prstGeom>
        </p:spPr>
        <p:txBody>
          <a:bodyPr lIns="91439" tIns="45719" rIns="91439" bIns="45719">
            <a:noAutofit/>
          </a:bodyPr>
          <a:lstStyle/>
          <a:p>
            <a:endParaRPr/>
          </a:p>
        </p:txBody>
      </p:sp>
      <p:sp>
        <p:nvSpPr>
          <p:cNvPr id="210" name="Shape 2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4_Design">
    <p:spTree>
      <p:nvGrpSpPr>
        <p:cNvPr id="1" name=""/>
        <p:cNvGrpSpPr/>
        <p:nvPr/>
      </p:nvGrpSpPr>
      <p:grpSpPr>
        <a:xfrm>
          <a:off x="0" y="0"/>
          <a:ext cx="0" cy="0"/>
          <a:chOff x="0" y="0"/>
          <a:chExt cx="0" cy="0"/>
        </a:xfrm>
      </p:grpSpPr>
      <p:sp>
        <p:nvSpPr>
          <p:cNvPr id="217" name="Shape 217"/>
          <p:cNvSpPr>
            <a:spLocks noGrp="1"/>
          </p:cNvSpPr>
          <p:nvPr>
            <p:ph type="pic" idx="13"/>
          </p:nvPr>
        </p:nvSpPr>
        <p:spPr>
          <a:xfrm>
            <a:off x="4924519" y="1219199"/>
            <a:ext cx="8080283" cy="7315204"/>
          </a:xfrm>
          <a:prstGeom prst="rect">
            <a:avLst/>
          </a:prstGeom>
        </p:spPr>
        <p:txBody>
          <a:bodyPr lIns="91439" tIns="45719" rIns="91439" bIns="45719">
            <a:noAutofit/>
          </a:bodyPr>
          <a:lstStyle/>
          <a:p>
            <a:endParaRPr/>
          </a:p>
        </p:txBody>
      </p:sp>
      <p:sp>
        <p:nvSpPr>
          <p:cNvPr id="218" name="Shape 2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 name="Shape 23"/>
          <p:cNvSpPr>
            <a:spLocks noGrp="1"/>
          </p:cNvSpPr>
          <p:nvPr>
            <p:ph type="pic" idx="13"/>
          </p:nvPr>
        </p:nvSpPr>
        <p:spPr>
          <a:xfrm>
            <a:off x="4867912" y="-17292"/>
            <a:ext cx="10811907" cy="9788184"/>
          </a:xfrm>
          <a:prstGeom prst="rect">
            <a:avLst/>
          </a:prstGeom>
        </p:spPr>
        <p:txBody>
          <a:bodyPr lIns="91439" tIns="45719" rIns="91439" bIns="45719">
            <a:noAutofit/>
          </a:bodyPr>
          <a:lstStyle/>
          <a:p>
            <a:endParaRP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5_Design">
    <p:spTree>
      <p:nvGrpSpPr>
        <p:cNvPr id="1" name=""/>
        <p:cNvGrpSpPr/>
        <p:nvPr/>
      </p:nvGrpSpPr>
      <p:grpSpPr>
        <a:xfrm>
          <a:off x="0" y="0"/>
          <a:ext cx="0" cy="0"/>
          <a:chOff x="0" y="0"/>
          <a:chExt cx="0" cy="0"/>
        </a:xfrm>
      </p:grpSpPr>
      <p:sp>
        <p:nvSpPr>
          <p:cNvPr id="225" name="Shape 225"/>
          <p:cNvSpPr>
            <a:spLocks noGrp="1"/>
          </p:cNvSpPr>
          <p:nvPr>
            <p:ph type="pic" idx="13"/>
          </p:nvPr>
        </p:nvSpPr>
        <p:spPr>
          <a:xfrm>
            <a:off x="3384" y="1219199"/>
            <a:ext cx="13001419" cy="7315204"/>
          </a:xfrm>
          <a:prstGeom prst="rect">
            <a:avLst/>
          </a:prstGeom>
        </p:spPr>
        <p:txBody>
          <a:bodyPr lIns="91439" tIns="45719" rIns="91439" bIns="45719">
            <a:noAutofit/>
          </a:bodyPr>
          <a:lstStyle/>
          <a:p>
            <a:endParaRPr/>
          </a:p>
        </p:txBody>
      </p:sp>
      <p:sp>
        <p:nvSpPr>
          <p:cNvPr id="226" name="Shape 2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5_Design copy">
    <p:spTree>
      <p:nvGrpSpPr>
        <p:cNvPr id="1" name=""/>
        <p:cNvGrpSpPr/>
        <p:nvPr/>
      </p:nvGrpSpPr>
      <p:grpSpPr>
        <a:xfrm>
          <a:off x="0" y="0"/>
          <a:ext cx="0" cy="0"/>
          <a:chOff x="0" y="0"/>
          <a:chExt cx="0" cy="0"/>
        </a:xfrm>
      </p:grpSpPr>
      <p:sp>
        <p:nvSpPr>
          <p:cNvPr id="233" name="Shape 233"/>
          <p:cNvSpPr>
            <a:spLocks noGrp="1"/>
          </p:cNvSpPr>
          <p:nvPr>
            <p:ph type="pic" sz="half" idx="13"/>
          </p:nvPr>
        </p:nvSpPr>
        <p:spPr>
          <a:xfrm>
            <a:off x="3526640" y="3315846"/>
            <a:ext cx="9478162" cy="5332854"/>
          </a:xfrm>
          <a:prstGeom prst="rect">
            <a:avLst/>
          </a:prstGeom>
        </p:spPr>
        <p:txBody>
          <a:bodyPr lIns="91439" tIns="45719" rIns="91439" bIns="45719">
            <a:noAutofit/>
          </a:bodyPr>
          <a:lstStyle/>
          <a:p>
            <a:endParaRPr/>
          </a:p>
        </p:txBody>
      </p:sp>
      <p:sp>
        <p:nvSpPr>
          <p:cNvPr id="234" name="Shape 234"/>
          <p:cNvSpPr>
            <a:spLocks noGrp="1"/>
          </p:cNvSpPr>
          <p:nvPr>
            <p:ph type="sldNum" sz="quarter" idx="2"/>
          </p:nvPr>
        </p:nvSpPr>
        <p:spPr>
          <a:xfrm>
            <a:off x="9070691" y="7873324"/>
            <a:ext cx="247949" cy="25196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6_Design">
    <p:spTree>
      <p:nvGrpSpPr>
        <p:cNvPr id="1" name=""/>
        <p:cNvGrpSpPr/>
        <p:nvPr/>
      </p:nvGrpSpPr>
      <p:grpSpPr>
        <a:xfrm>
          <a:off x="0" y="0"/>
          <a:ext cx="0" cy="0"/>
          <a:chOff x="0" y="0"/>
          <a:chExt cx="0" cy="0"/>
        </a:xfrm>
      </p:grpSpPr>
      <p:sp>
        <p:nvSpPr>
          <p:cNvPr id="241" name="Shape 241"/>
          <p:cNvSpPr>
            <a:spLocks noGrp="1"/>
          </p:cNvSpPr>
          <p:nvPr>
            <p:ph type="pic" sz="quarter" idx="13"/>
          </p:nvPr>
        </p:nvSpPr>
        <p:spPr>
          <a:xfrm>
            <a:off x="8528511" y="3200749"/>
            <a:ext cx="2289338" cy="4057880"/>
          </a:xfrm>
          <a:prstGeom prst="rect">
            <a:avLst/>
          </a:prstGeom>
        </p:spPr>
        <p:txBody>
          <a:bodyPr lIns="91439" tIns="45719" rIns="91439" bIns="45719">
            <a:noAutofit/>
          </a:bodyPr>
          <a:lstStyle/>
          <a:p>
            <a:endParaRPr/>
          </a:p>
        </p:txBody>
      </p:sp>
      <p:sp>
        <p:nvSpPr>
          <p:cNvPr id="242" name="Shape 2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7_Design">
    <p:spTree>
      <p:nvGrpSpPr>
        <p:cNvPr id="1" name=""/>
        <p:cNvGrpSpPr/>
        <p:nvPr/>
      </p:nvGrpSpPr>
      <p:grpSpPr>
        <a:xfrm>
          <a:off x="0" y="0"/>
          <a:ext cx="0" cy="0"/>
          <a:chOff x="0" y="0"/>
          <a:chExt cx="0" cy="0"/>
        </a:xfrm>
      </p:grpSpPr>
      <p:sp>
        <p:nvSpPr>
          <p:cNvPr id="249" name="Shape 249"/>
          <p:cNvSpPr>
            <a:spLocks noGrp="1"/>
          </p:cNvSpPr>
          <p:nvPr>
            <p:ph type="pic" sz="quarter" idx="13"/>
          </p:nvPr>
        </p:nvSpPr>
        <p:spPr>
          <a:xfrm>
            <a:off x="8050893" y="2992651"/>
            <a:ext cx="3359702" cy="4460403"/>
          </a:xfrm>
          <a:prstGeom prst="rect">
            <a:avLst/>
          </a:prstGeom>
        </p:spPr>
        <p:txBody>
          <a:bodyPr lIns="91439" tIns="45719" rIns="91439" bIns="45719">
            <a:noAutofit/>
          </a:bodyPr>
          <a:lstStyle/>
          <a:p>
            <a:endParaRPr/>
          </a:p>
        </p:txBody>
      </p:sp>
      <p:sp>
        <p:nvSpPr>
          <p:cNvPr id="250" name="Shape 2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8_Design">
    <p:spTree>
      <p:nvGrpSpPr>
        <p:cNvPr id="1" name=""/>
        <p:cNvGrpSpPr/>
        <p:nvPr/>
      </p:nvGrpSpPr>
      <p:grpSpPr>
        <a:xfrm>
          <a:off x="0" y="0"/>
          <a:ext cx="0" cy="0"/>
          <a:chOff x="0" y="0"/>
          <a:chExt cx="0" cy="0"/>
        </a:xfrm>
      </p:grpSpPr>
      <p:sp>
        <p:nvSpPr>
          <p:cNvPr id="257" name="Shape 257"/>
          <p:cNvSpPr>
            <a:spLocks noGrp="1"/>
          </p:cNvSpPr>
          <p:nvPr>
            <p:ph type="pic" sz="half" idx="13"/>
          </p:nvPr>
        </p:nvSpPr>
        <p:spPr>
          <a:xfrm>
            <a:off x="8177423" y="3058334"/>
            <a:ext cx="6508630" cy="4093868"/>
          </a:xfrm>
          <a:prstGeom prst="rect">
            <a:avLst/>
          </a:prstGeom>
        </p:spPr>
        <p:txBody>
          <a:bodyPr lIns="91439" tIns="45719" rIns="91439" bIns="45719">
            <a:noAutofit/>
          </a:bodyPr>
          <a:lstStyle/>
          <a:p>
            <a:endParaRPr/>
          </a:p>
        </p:txBody>
      </p:sp>
      <p:sp>
        <p:nvSpPr>
          <p:cNvPr id="258" name="Shape 2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copy 3">
    <p:spTree>
      <p:nvGrpSpPr>
        <p:cNvPr id="1" name=""/>
        <p:cNvGrpSpPr/>
        <p:nvPr/>
      </p:nvGrpSpPr>
      <p:grpSpPr>
        <a:xfrm>
          <a:off x="0" y="0"/>
          <a:ext cx="0" cy="0"/>
          <a:chOff x="0" y="0"/>
          <a:chExt cx="0" cy="0"/>
        </a:xfrm>
      </p:grpSpPr>
      <p:sp>
        <p:nvSpPr>
          <p:cNvPr id="31" name="Shape 31"/>
          <p:cNvSpPr>
            <a:spLocks noGrp="1"/>
          </p:cNvSpPr>
          <p:nvPr>
            <p:ph type="pic" sz="half" idx="13"/>
          </p:nvPr>
        </p:nvSpPr>
        <p:spPr>
          <a:xfrm>
            <a:off x="6407394" y="1219199"/>
            <a:ext cx="6597408" cy="7315204"/>
          </a:xfrm>
          <a:prstGeom prst="rect">
            <a:avLst/>
          </a:prstGeom>
        </p:spPr>
        <p:txBody>
          <a:bodyPr lIns="91439" tIns="45719" rIns="91439" bIns="45719">
            <a:noAutofit/>
          </a:bodyPr>
          <a:lstStyle/>
          <a:p>
            <a:endParaRPr/>
          </a:p>
        </p:txBody>
      </p:sp>
      <p:sp>
        <p:nvSpPr>
          <p:cNvPr id="32" name="Shape 32"/>
          <p:cNvSpPr/>
          <p:nvPr/>
        </p:nvSpPr>
        <p:spPr>
          <a:xfrm>
            <a:off x="693116" y="3550513"/>
            <a:ext cx="4928345" cy="15641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a:t>
            </a:r>
          </a:p>
        </p:txBody>
      </p:sp>
      <p:sp>
        <p:nvSpPr>
          <p:cNvPr id="33" name="Shape 33"/>
          <p:cNvSpPr/>
          <p:nvPr/>
        </p:nvSpPr>
        <p:spPr>
          <a:xfrm>
            <a:off x="757772" y="3205802"/>
            <a:ext cx="1874524"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One</a:t>
            </a:r>
          </a:p>
        </p:txBody>
      </p:sp>
      <p:sp>
        <p:nvSpPr>
          <p:cNvPr id="34" name="Shape 34"/>
          <p:cNvSpPr/>
          <p:nvPr/>
        </p:nvSpPr>
        <p:spPr>
          <a:xfrm>
            <a:off x="693116" y="5206562"/>
            <a:ext cx="4928345" cy="15641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a:t>
            </a:r>
          </a:p>
        </p:txBody>
      </p:sp>
      <p:sp>
        <p:nvSpPr>
          <p:cNvPr id="35" name="Shape 35"/>
          <p:cNvSpPr/>
          <p:nvPr/>
        </p:nvSpPr>
        <p:spPr>
          <a:xfrm>
            <a:off x="757772" y="4861852"/>
            <a:ext cx="1874524"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Two</a:t>
            </a:r>
          </a:p>
        </p:txBody>
      </p:sp>
      <p:sp>
        <p:nvSpPr>
          <p:cNvPr id="36" name="Shape 36"/>
          <p:cNvSpPr/>
          <p:nvPr/>
        </p:nvSpPr>
        <p:spPr>
          <a:xfrm>
            <a:off x="693116" y="6862612"/>
            <a:ext cx="4928345" cy="15641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a:t>
            </a:r>
          </a:p>
        </p:txBody>
      </p:sp>
      <p:sp>
        <p:nvSpPr>
          <p:cNvPr id="37" name="Shape 37"/>
          <p:cNvSpPr/>
          <p:nvPr/>
        </p:nvSpPr>
        <p:spPr>
          <a:xfrm>
            <a:off x="757772" y="6517902"/>
            <a:ext cx="1874524"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Three</a:t>
            </a:r>
          </a:p>
        </p:txBody>
      </p:sp>
      <p:sp>
        <p:nvSpPr>
          <p:cNvPr id="38" name="Shape 38"/>
          <p:cNvSpPr/>
          <p:nvPr/>
        </p:nvSpPr>
        <p:spPr>
          <a:xfrm>
            <a:off x="757771" y="1964250"/>
            <a:ext cx="4060982" cy="175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A3C6D4"/>
                </a:solidFill>
                <a:latin typeface="Bebas Neue Regular"/>
                <a:ea typeface="Bebas Neue Regular"/>
                <a:cs typeface="Bebas Neue Regular"/>
                <a:sym typeface="Bebas Neue Regular"/>
              </a:defRPr>
            </a:lvl1pPr>
          </a:lstStyle>
          <a:p>
            <a:r>
              <a:t>Instructions For Use</a:t>
            </a:r>
          </a:p>
        </p:txBody>
      </p:sp>
      <p:sp>
        <p:nvSpPr>
          <p:cNvPr id="39" name="Shape 39"/>
          <p:cNvSpPr/>
          <p:nvPr/>
        </p:nvSpPr>
        <p:spPr>
          <a:xfrm rot="5400000">
            <a:off x="6818840" y="-4323539"/>
            <a:ext cx="124896" cy="12247031"/>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copy 2">
    <p:spTree>
      <p:nvGrpSpPr>
        <p:cNvPr id="1" name=""/>
        <p:cNvGrpSpPr/>
        <p:nvPr/>
      </p:nvGrpSpPr>
      <p:grpSpPr>
        <a:xfrm>
          <a:off x="0" y="0"/>
          <a:ext cx="0" cy="0"/>
          <a:chOff x="0" y="0"/>
          <a:chExt cx="0" cy="0"/>
        </a:xfrm>
      </p:grpSpPr>
      <p:sp>
        <p:nvSpPr>
          <p:cNvPr id="47" name="Shape 47"/>
          <p:cNvSpPr>
            <a:spLocks noGrp="1"/>
          </p:cNvSpPr>
          <p:nvPr>
            <p:ph type="pic" sz="half" idx="13"/>
          </p:nvPr>
        </p:nvSpPr>
        <p:spPr>
          <a:xfrm>
            <a:off x="3384" y="1219199"/>
            <a:ext cx="5392351" cy="7315204"/>
          </a:xfrm>
          <a:prstGeom prst="rect">
            <a:avLst/>
          </a:prstGeom>
        </p:spPr>
        <p:txBody>
          <a:bodyPr lIns="91439" tIns="45719" rIns="91439" bIns="45719">
            <a:noAutofit/>
          </a:bodyPr>
          <a:lstStyle/>
          <a:p>
            <a:endParaRPr/>
          </a:p>
        </p:txBody>
      </p:sp>
      <p:sp>
        <p:nvSpPr>
          <p:cNvPr id="48" name="Shape 48"/>
          <p:cNvSpPr/>
          <p:nvPr/>
        </p:nvSpPr>
        <p:spPr>
          <a:xfrm>
            <a:off x="6206182" y="4427715"/>
            <a:ext cx="5762033" cy="15641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Seasonal discounts, and prices used by competitors.</a:t>
            </a:r>
          </a:p>
        </p:txBody>
      </p:sp>
      <p:sp>
        <p:nvSpPr>
          <p:cNvPr id="49" name="Shape 49"/>
          <p:cNvSpPr/>
          <p:nvPr/>
        </p:nvSpPr>
        <p:spPr>
          <a:xfrm>
            <a:off x="6270838" y="4083005"/>
            <a:ext cx="1874525"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One</a:t>
            </a:r>
          </a:p>
        </p:txBody>
      </p:sp>
      <p:sp>
        <p:nvSpPr>
          <p:cNvPr id="50" name="Shape 50"/>
          <p:cNvSpPr/>
          <p:nvPr/>
        </p:nvSpPr>
        <p:spPr>
          <a:xfrm>
            <a:off x="6206182" y="6532546"/>
            <a:ext cx="5762033" cy="156419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defTabSz="773430">
              <a:lnSpc>
                <a:spcPts val="2900"/>
              </a:lnSpc>
              <a:spcBef>
                <a:spcPts val="400"/>
              </a:spcBef>
              <a:defRPr sz="1800">
                <a:latin typeface="Lato Light"/>
                <a:ea typeface="Lato Light"/>
                <a:cs typeface="Lato Light"/>
                <a:sym typeface="Lato Light"/>
              </a:defRPr>
            </a:lvl1pPr>
          </a:lstStyle>
          <a:p>
            <a:r>
              <a:t>Ultimately the defendants (the crew of another ship) came up with the whale, struck, killed, seized, and finally appropriated it before the very eyes. Seasonal discounts, and prices used by competitors.</a:t>
            </a:r>
          </a:p>
        </p:txBody>
      </p:sp>
      <p:sp>
        <p:nvSpPr>
          <p:cNvPr id="51" name="Shape 51"/>
          <p:cNvSpPr/>
          <p:nvPr/>
        </p:nvSpPr>
        <p:spPr>
          <a:xfrm>
            <a:off x="6270838" y="6187837"/>
            <a:ext cx="1874525" cy="48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2800">
                <a:solidFill>
                  <a:srgbClr val="A3C6D4"/>
                </a:solidFill>
                <a:latin typeface="Bebas Neue Regular"/>
                <a:ea typeface="Bebas Neue Regular"/>
                <a:cs typeface="Bebas Neue Regular"/>
                <a:sym typeface="Bebas Neue Regular"/>
              </a:defRPr>
            </a:lvl1pPr>
          </a:lstStyle>
          <a:p>
            <a:r>
              <a:t>Element Two</a:t>
            </a:r>
          </a:p>
        </p:txBody>
      </p:sp>
      <p:sp>
        <p:nvSpPr>
          <p:cNvPr id="52" name="Shape 52"/>
          <p:cNvSpPr/>
          <p:nvPr/>
        </p:nvSpPr>
        <p:spPr>
          <a:xfrm>
            <a:off x="8019625" y="1964250"/>
            <a:ext cx="3865031" cy="26014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lgn="r">
              <a:defRPr sz="5600">
                <a:solidFill>
                  <a:srgbClr val="A3C6D4"/>
                </a:solidFill>
                <a:latin typeface="Bebas Neue Regular"/>
                <a:ea typeface="Bebas Neue Regular"/>
                <a:cs typeface="Bebas Neue Regular"/>
                <a:sym typeface="Bebas Neue Regular"/>
              </a:defRPr>
            </a:lvl1pPr>
          </a:lstStyle>
          <a:p>
            <a:r>
              <a:t>YOU CAN ALSO SPLIT YOUR CONTENT</a:t>
            </a:r>
          </a:p>
        </p:txBody>
      </p:sp>
      <p:sp>
        <p:nvSpPr>
          <p:cNvPr id="53" name="Shape 53"/>
          <p:cNvSpPr/>
          <p:nvPr/>
        </p:nvSpPr>
        <p:spPr>
          <a:xfrm rot="5400000">
            <a:off x="5881573" y="-4140659"/>
            <a:ext cx="124896" cy="11881271"/>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copy 1">
    <p:spTree>
      <p:nvGrpSpPr>
        <p:cNvPr id="1" name=""/>
        <p:cNvGrpSpPr/>
        <p:nvPr/>
      </p:nvGrpSpPr>
      <p:grpSpPr>
        <a:xfrm>
          <a:off x="0" y="0"/>
          <a:ext cx="0" cy="0"/>
          <a:chOff x="0" y="0"/>
          <a:chExt cx="0" cy="0"/>
        </a:xfrm>
      </p:grpSpPr>
      <p:sp>
        <p:nvSpPr>
          <p:cNvPr id="61" name="Shape 61"/>
          <p:cNvSpPr/>
          <p:nvPr/>
        </p:nvSpPr>
        <p:spPr>
          <a:xfrm>
            <a:off x="7395964" y="3657536"/>
            <a:ext cx="4664255" cy="7338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3400">
                <a:solidFill>
                  <a:srgbClr val="A3C6D4"/>
                </a:solidFill>
              </a:defRPr>
            </a:pPr>
            <a:r>
              <a:t>Marketers must link the price to the real and perceived value of the product, but they also must take into account supply costs.</a:t>
            </a:r>
          </a:p>
          <a:p>
            <a:pPr>
              <a:defRPr sz="3400">
                <a:solidFill>
                  <a:srgbClr val="323232"/>
                </a:solidFill>
              </a:defRPr>
            </a:pPr>
            <a:endParaRPr/>
          </a:p>
          <a:p>
            <a:pPr>
              <a:defRPr sz="3400">
                <a:solidFill>
                  <a:srgbClr val="A3C6D4"/>
                </a:solidFill>
              </a:defRPr>
            </a:pPr>
            <a:r>
              <a:t>Seasonal discounts, and prices used by competitors and perceived value of the product. But they also must take into account supply costs. </a:t>
            </a:r>
          </a:p>
        </p:txBody>
      </p:sp>
      <p:sp>
        <p:nvSpPr>
          <p:cNvPr id="62" name="Shape 62"/>
          <p:cNvSpPr/>
          <p:nvPr/>
        </p:nvSpPr>
        <p:spPr>
          <a:xfrm>
            <a:off x="757769" y="3657535"/>
            <a:ext cx="5959531" cy="56367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marL="293912" indent="-293912">
              <a:buSzPct val="100000"/>
              <a:buFont typeface="Arial"/>
              <a:buChar char="•"/>
              <a:defRPr sz="1800">
                <a:latin typeface="Lato Light"/>
                <a:ea typeface="Lato Light"/>
                <a:cs typeface="Lato Light"/>
                <a:sym typeface="Lato Light"/>
              </a:defRPr>
            </a:pPr>
            <a:r>
              <a:t>With this in mind, the marketing department would inform the department to create a prototype. Ultimately the defendants (the crew of another ship) came up with the whale, struck, killed, seized, and finally appropriated it before the very eyes. Seasonal discounts, and prices used by competitors</a:t>
            </a:r>
          </a:p>
          <a:p>
            <a:pPr marL="293912" indent="-293912">
              <a:buSzPct val="100000"/>
              <a:buFont typeface="Arial"/>
              <a:buChar char="•"/>
              <a:defRPr sz="1800">
                <a:latin typeface="Lato Light"/>
                <a:ea typeface="Lato Light"/>
                <a:cs typeface="Lato Light"/>
                <a:sym typeface="Lato Light"/>
              </a:defRPr>
            </a:pPr>
            <a:endParaRPr/>
          </a:p>
          <a:p>
            <a:pPr marL="293912" indent="-293912">
              <a:buSzPct val="100000"/>
              <a:buFont typeface="Arial"/>
              <a:buChar char="•"/>
              <a:defRPr sz="1800">
                <a:latin typeface="Lato Light"/>
                <a:ea typeface="Lato Light"/>
                <a:cs typeface="Lato Light"/>
                <a:sym typeface="Lato Light"/>
              </a:defRPr>
            </a:pPr>
            <a:r>
              <a:t>The production department would then start to manufacture the product, while the marketing department. Ultimately the defendants (the crew of another ship) came up with the whale, struck, killed, seized, and finally appropriated it before the very eyes. Seasonal discounts, and prices used by competitors</a:t>
            </a:r>
          </a:p>
          <a:p>
            <a:pPr marL="293912" indent="-293912">
              <a:buSzPct val="100000"/>
              <a:buFont typeface="Arial"/>
              <a:buChar char="•"/>
              <a:defRPr sz="1800">
                <a:latin typeface="Lato Light"/>
                <a:ea typeface="Lato Light"/>
                <a:cs typeface="Lato Light"/>
                <a:sym typeface="Lato Light"/>
              </a:defRPr>
            </a:pPr>
            <a:endParaRPr/>
          </a:p>
          <a:p>
            <a:pPr marL="293912" indent="-293912">
              <a:buSzPct val="100000"/>
              <a:buFont typeface="Arial"/>
              <a:buChar char="•"/>
              <a:defRPr sz="1800">
                <a:latin typeface="Lato Light"/>
                <a:ea typeface="Lato Light"/>
                <a:cs typeface="Lato Light"/>
                <a:sym typeface="Lato Light"/>
              </a:defRPr>
            </a:pPr>
            <a:r>
              <a:t>Additionally, a firm's finance department would be consulted. The marketing orientation is perhaps the most common orientation. Ultimately the defendants (the crew of another ship) came up with the whale, struck, killed, seized, and finally appropriated it before the very eyes. Seasonal discounts, and prices used by competitors</a:t>
            </a:r>
          </a:p>
        </p:txBody>
      </p:sp>
      <p:sp>
        <p:nvSpPr>
          <p:cNvPr id="63" name="Shape 63"/>
          <p:cNvSpPr/>
          <p:nvPr/>
        </p:nvSpPr>
        <p:spPr>
          <a:xfrm>
            <a:off x="757770" y="1964250"/>
            <a:ext cx="6282706" cy="175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A3C6D4"/>
                </a:solidFill>
                <a:latin typeface="Bebas Neue Regular"/>
                <a:ea typeface="Bebas Neue Regular"/>
                <a:cs typeface="Bebas Neue Regular"/>
                <a:sym typeface="Bebas Neue Regular"/>
              </a:defRPr>
            </a:lvl1pPr>
          </a:lstStyle>
          <a:p>
            <a:r>
              <a:t>THIS IS YOUR PRESENTATION TITLE</a:t>
            </a:r>
          </a:p>
        </p:txBody>
      </p:sp>
      <p:sp>
        <p:nvSpPr>
          <p:cNvPr id="64" name="Shape 64"/>
          <p:cNvSpPr/>
          <p:nvPr/>
        </p:nvSpPr>
        <p:spPr>
          <a:xfrm rot="5400000">
            <a:off x="6818837"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copy">
    <p:spTree>
      <p:nvGrpSpPr>
        <p:cNvPr id="1" name=""/>
        <p:cNvGrpSpPr/>
        <p:nvPr/>
      </p:nvGrpSpPr>
      <p:grpSpPr>
        <a:xfrm>
          <a:off x="0" y="0"/>
          <a:ext cx="0" cy="0"/>
          <a:chOff x="0" y="0"/>
          <a:chExt cx="0" cy="0"/>
        </a:xfrm>
      </p:grpSpPr>
      <p:sp>
        <p:nvSpPr>
          <p:cNvPr id="72" name="Shape 72"/>
          <p:cNvSpPr/>
          <p:nvPr/>
        </p:nvSpPr>
        <p:spPr>
          <a:xfrm>
            <a:off x="1726119" y="2151614"/>
            <a:ext cx="1676689" cy="1676687"/>
          </a:xfrm>
          <a:prstGeom prst="ellipse">
            <a:avLst/>
          </a:prstGeom>
          <a:solidFill>
            <a:srgbClr val="D9D9D9"/>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73" name="Shape 73"/>
          <p:cNvSpPr/>
          <p:nvPr/>
        </p:nvSpPr>
        <p:spPr>
          <a:xfrm>
            <a:off x="1726118" y="4076424"/>
            <a:ext cx="4825243"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200">
                <a:solidFill>
                  <a:srgbClr val="A3C6D4"/>
                </a:solidFill>
                <a:latin typeface="Bebas Neue Regular"/>
                <a:ea typeface="Bebas Neue Regular"/>
                <a:cs typeface="Bebas Neue Regular"/>
                <a:sym typeface="Bebas Neue Regular"/>
              </a:defRPr>
            </a:lvl1pPr>
          </a:lstStyle>
          <a:p>
            <a:r>
              <a:t>¡Hello! I Am David Porter</a:t>
            </a:r>
          </a:p>
        </p:txBody>
      </p:sp>
      <p:grpSp>
        <p:nvGrpSpPr>
          <p:cNvPr id="76" name="Group 76"/>
          <p:cNvGrpSpPr/>
          <p:nvPr/>
        </p:nvGrpSpPr>
        <p:grpSpPr>
          <a:xfrm>
            <a:off x="1659194" y="4995709"/>
            <a:ext cx="5629008" cy="1616713"/>
            <a:chOff x="0" y="0"/>
            <a:chExt cx="5629007" cy="1616712"/>
          </a:xfrm>
        </p:grpSpPr>
        <p:sp>
          <p:nvSpPr>
            <p:cNvPr id="74" name="Shape 74"/>
            <p:cNvSpPr/>
            <p:nvPr/>
          </p:nvSpPr>
          <p:spPr>
            <a:xfrm>
              <a:off x="-1" y="0"/>
              <a:ext cx="5629009" cy="11958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773430">
                <a:lnSpc>
                  <a:spcPts val="2900"/>
                </a:lnSpc>
                <a:spcBef>
                  <a:spcPts val="400"/>
                </a:spcBef>
                <a:defRPr sz="1800">
                  <a:latin typeface="Lato Light"/>
                  <a:ea typeface="Lato Light"/>
                  <a:cs typeface="Lato Light"/>
                  <a:sym typeface="Lato Light"/>
                </a:defRPr>
              </a:lvl1pPr>
            </a:lstStyle>
            <a:p>
              <a:r>
                <a:t>Marketers must link the price to the real and perceived value of the product, but they also must take into account supply costs.</a:t>
              </a:r>
            </a:p>
          </p:txBody>
        </p:sp>
        <p:sp>
          <p:nvSpPr>
            <p:cNvPr id="75" name="Shape 75"/>
            <p:cNvSpPr/>
            <p:nvPr/>
          </p:nvSpPr>
          <p:spPr>
            <a:xfrm>
              <a:off x="0" y="789119"/>
              <a:ext cx="2812359" cy="827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773430">
                <a:lnSpc>
                  <a:spcPts val="2900"/>
                </a:lnSpc>
                <a:spcBef>
                  <a:spcPts val="400"/>
                </a:spcBef>
                <a:defRPr sz="1800">
                  <a:latin typeface="Lato Light"/>
                  <a:ea typeface="Lato Light"/>
                  <a:cs typeface="Lato Light"/>
                  <a:sym typeface="Lato Light"/>
                </a:defRPr>
              </a:lvl1pPr>
            </a:lstStyle>
            <a:p>
              <a:r>
                <a:t>@username	user@name.me</a:t>
              </a:r>
            </a:p>
          </p:txBody>
        </p:sp>
      </p:grpSp>
      <p:sp>
        <p:nvSpPr>
          <p:cNvPr id="77" name="Shape 77"/>
          <p:cNvSpPr/>
          <p:nvPr/>
        </p:nvSpPr>
        <p:spPr>
          <a:xfrm rot="5400000">
            <a:off x="7329960" y="-815248"/>
            <a:ext cx="124897" cy="11224785"/>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78" name="Shape 78"/>
          <p:cNvSpPr>
            <a:spLocks noGrp="1"/>
          </p:cNvSpPr>
          <p:nvPr>
            <p:ph type="pic" sz="quarter" idx="13"/>
          </p:nvPr>
        </p:nvSpPr>
        <p:spPr>
          <a:xfrm>
            <a:off x="1726119" y="2151614"/>
            <a:ext cx="1676687" cy="1676687"/>
          </a:xfrm>
          <a:prstGeom prst="rect">
            <a:avLst/>
          </a:prstGeom>
        </p:spPr>
        <p:txBody>
          <a:bodyPr lIns="91439" tIns="45719" rIns="91439" bIns="45719">
            <a:noAutofit/>
          </a:bodyPr>
          <a:lstStyle/>
          <a:p>
            <a:endParaRPr/>
          </a:p>
        </p:txBody>
      </p:sp>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entre saying">
    <p:spTree>
      <p:nvGrpSpPr>
        <p:cNvPr id="1" name=""/>
        <p:cNvGrpSpPr/>
        <p:nvPr/>
      </p:nvGrpSpPr>
      <p:grpSpPr>
        <a:xfrm>
          <a:off x="0" y="0"/>
          <a:ext cx="0" cy="0"/>
          <a:chOff x="0" y="0"/>
          <a:chExt cx="0" cy="0"/>
        </a:xfrm>
      </p:grpSpPr>
      <p:sp>
        <p:nvSpPr>
          <p:cNvPr id="86" name="Shape 86"/>
          <p:cNvSpPr/>
          <p:nvPr/>
        </p:nvSpPr>
        <p:spPr>
          <a:xfrm>
            <a:off x="3386" y="1219198"/>
            <a:ext cx="13001415" cy="7315204"/>
          </a:xfrm>
          <a:prstGeom prst="rect">
            <a:avLst/>
          </a:prstGeom>
          <a:solidFill>
            <a:srgbClr val="F7F7F7"/>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89" name="Group 89"/>
          <p:cNvGrpSpPr/>
          <p:nvPr/>
        </p:nvGrpSpPr>
        <p:grpSpPr>
          <a:xfrm>
            <a:off x="1939506" y="3678857"/>
            <a:ext cx="9129176" cy="3829234"/>
            <a:chOff x="0" y="-1"/>
            <a:chExt cx="9129174" cy="3829232"/>
          </a:xfrm>
        </p:grpSpPr>
        <p:sp>
          <p:nvSpPr>
            <p:cNvPr id="87" name="Shape 87"/>
            <p:cNvSpPr/>
            <p:nvPr/>
          </p:nvSpPr>
          <p:spPr>
            <a:xfrm>
              <a:off x="-1" y="376865"/>
              <a:ext cx="9129175" cy="3452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lgn="ctr">
                <a:defRPr sz="5600">
                  <a:solidFill>
                    <a:srgbClr val="A3C6D4"/>
                  </a:solidFill>
                  <a:latin typeface="Bebas Neue Regular"/>
                  <a:ea typeface="Bebas Neue Regular"/>
                  <a:cs typeface="Bebas Neue Regular"/>
                  <a:sym typeface="Bebas Neue Regular"/>
                </a:defRPr>
              </a:lvl1pPr>
            </a:lstStyle>
            <a:p>
              <a:r>
                <a:t>“Successful people do what unsuccessful people are not willing to do. Don’t wish it were easier; wish you were better”</a:t>
              </a:r>
            </a:p>
          </p:txBody>
        </p:sp>
        <p:sp>
          <p:nvSpPr>
            <p:cNvPr id="88" name="Shape 88"/>
            <p:cNvSpPr/>
            <p:nvPr/>
          </p:nvSpPr>
          <p:spPr>
            <a:xfrm rot="16200000" flipH="1">
              <a:off x="4502138" y="-588660"/>
              <a:ext cx="124896" cy="1302213"/>
            </a:xfrm>
            <a:prstGeom prst="rect">
              <a:avLst/>
            </a:prstGeom>
            <a:solidFill>
              <a:srgbClr val="FF9F00"/>
            </a:solidFill>
            <a:ln w="12700" cap="flat">
              <a:noFill/>
              <a:miter lim="400000"/>
            </a:ln>
            <a:effectLst/>
          </p:spPr>
          <p:txBody>
            <a:bodyPr wrap="square" lIns="24383" tIns="24383" rIns="24383" bIns="24383" numCol="1" anchor="ctr">
              <a:noAutofit/>
            </a:bodyPr>
            <a:lstStyle/>
            <a:p>
              <a:pPr algn="ctr">
                <a:defRPr>
                  <a:solidFill>
                    <a:srgbClr val="FFFFFF"/>
                  </a:solidFill>
                  <a:latin typeface="Calibri"/>
                  <a:ea typeface="Calibri"/>
                  <a:cs typeface="Calibri"/>
                  <a:sym typeface="Calibri"/>
                </a:defRPr>
              </a:pPr>
              <a:endParaRPr/>
            </a:p>
          </p:txBody>
        </p:sp>
      </p:gr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nfo 1">
    <p:spTree>
      <p:nvGrpSpPr>
        <p:cNvPr id="1" name=""/>
        <p:cNvGrpSpPr/>
        <p:nvPr/>
      </p:nvGrpSpPr>
      <p:grpSpPr>
        <a:xfrm>
          <a:off x="0" y="0"/>
          <a:ext cx="0" cy="0"/>
          <a:chOff x="0" y="0"/>
          <a:chExt cx="0" cy="0"/>
        </a:xfrm>
      </p:grpSpPr>
      <p:sp>
        <p:nvSpPr>
          <p:cNvPr id="97" name="Shape 97"/>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A3C6D4"/>
                </a:solidFill>
                <a:latin typeface="Bebas Neue Regular"/>
                <a:ea typeface="Bebas Neue Regular"/>
                <a:cs typeface="Bebas Neue Regular"/>
                <a:sym typeface="Bebas Neue Regular"/>
              </a:defRPr>
            </a:lvl1pPr>
          </a:lstStyle>
          <a:p>
            <a:r>
              <a:t>OUR PROCESS IS EASY</a:t>
            </a:r>
          </a:p>
        </p:txBody>
      </p:sp>
      <p:sp>
        <p:nvSpPr>
          <p:cNvPr id="98" name="Shape 98"/>
          <p:cNvSpPr/>
          <p:nvPr/>
        </p:nvSpPr>
        <p:spPr>
          <a:xfrm rot="5400000">
            <a:off x="6818837"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9" name="Shape 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p:cNvGrpSpPr/>
        <p:nvPr/>
      </p:nvGrpSpPr>
      <p:grpSpPr>
        <a:xfrm>
          <a:off x="0" y="0"/>
          <a:ext cx="0" cy="0"/>
          <a:chOff x="0" y="0"/>
          <a:chExt cx="0" cy="0"/>
        </a:xfrm>
      </p:grpSpPr>
      <p:sp>
        <p:nvSpPr>
          <p:cNvPr id="2" name="Shape 2"/>
          <p:cNvSpPr/>
          <p:nvPr/>
        </p:nvSpPr>
        <p:spPr>
          <a:xfrm>
            <a:off x="757771" y="1964250"/>
            <a:ext cx="4060982" cy="26014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A3C6D4"/>
                </a:solidFill>
                <a:latin typeface="Bebas Neue Regular"/>
                <a:ea typeface="Bebas Neue Regular"/>
                <a:cs typeface="Bebas Neue Regular"/>
                <a:sym typeface="Bebas Neue Regular"/>
              </a:defRPr>
            </a:lvl1pPr>
          </a:lstStyle>
          <a:p>
            <a:r>
              <a:t>A picture worth a thousand words</a:t>
            </a:r>
          </a:p>
        </p:txBody>
      </p:sp>
      <p:sp>
        <p:nvSpPr>
          <p:cNvPr id="3" name="Shape 3"/>
          <p:cNvSpPr/>
          <p:nvPr/>
        </p:nvSpPr>
        <p:spPr>
          <a:xfrm rot="5400000">
            <a:off x="6818840" y="-4323539"/>
            <a:ext cx="124896" cy="12247031"/>
          </a:xfrm>
          <a:prstGeom prst="rect">
            <a:avLst/>
          </a:prstGeom>
          <a:solidFill>
            <a:srgbClr val="FF9F00"/>
          </a:solidFill>
          <a:ln w="12700">
            <a:miter lim="400000"/>
          </a:ln>
        </p:spPr>
        <p:txBody>
          <a:bodyPr lIns="24383" tIns="24383" rIns="24383" bIns="24383" anchor="ctr"/>
          <a:lstStyle/>
          <a:p>
            <a:pPr algn="ctr">
              <a:defRPr>
                <a:solidFill>
                  <a:srgbClr val="FF9F00"/>
                </a:solidFill>
                <a:latin typeface="Calibri"/>
                <a:ea typeface="Calibri"/>
                <a:cs typeface="Calibri"/>
                <a:sym typeface="Calibri"/>
              </a:defRPr>
            </a:pPr>
            <a:endParaRPr/>
          </a:p>
        </p:txBody>
      </p:sp>
      <p:sp>
        <p:nvSpPr>
          <p:cNvPr id="4" name="Shape 4"/>
          <p:cNvSpPr>
            <a:spLocks noGrp="1"/>
          </p:cNvSpPr>
          <p:nvPr>
            <p:ph type="title"/>
          </p:nvPr>
        </p:nvSpPr>
        <p:spPr>
          <a:xfrm>
            <a:off x="1948462" y="1095022"/>
            <a:ext cx="10403841" cy="2372925"/>
          </a:xfrm>
          <a:prstGeom prst="rect">
            <a:avLst/>
          </a:prstGeom>
          <a:ln w="12700">
            <a:miter lim="400000"/>
          </a:ln>
        </p:spPr>
        <p:txBody>
          <a:bodyPr lIns="24383" tIns="24383" rIns="24383" bIns="24383" anchor="ctr">
            <a:normAutofit/>
          </a:bodyPr>
          <a:lstStyle/>
          <a:p>
            <a:endParaRPr/>
          </a:p>
        </p:txBody>
      </p:sp>
      <p:sp>
        <p:nvSpPr>
          <p:cNvPr id="5" name="Shape 5"/>
          <p:cNvSpPr>
            <a:spLocks noGrp="1"/>
          </p:cNvSpPr>
          <p:nvPr>
            <p:ph type="body" idx="1"/>
          </p:nvPr>
        </p:nvSpPr>
        <p:spPr>
          <a:xfrm>
            <a:off x="7258755" y="3467946"/>
            <a:ext cx="5093548" cy="6285655"/>
          </a:xfrm>
          <a:prstGeom prst="rect">
            <a:avLst/>
          </a:prstGeom>
          <a:ln w="12700">
            <a:miter lim="400000"/>
          </a:ln>
        </p:spPr>
        <p:txBody>
          <a:bodyPr lIns="24383" tIns="24383" rIns="24383" bIns="24383">
            <a:normAutofit/>
          </a:bodyPr>
          <a:lstStyle/>
          <a:p>
            <a:endParaRPr/>
          </a:p>
        </p:txBody>
      </p:sp>
      <p:sp>
        <p:nvSpPr>
          <p:cNvPr id="6" name="Shape 6"/>
          <p:cNvSpPr>
            <a:spLocks noGrp="1"/>
          </p:cNvSpPr>
          <p:nvPr>
            <p:ph type="sldNum" sz="quarter" idx="2"/>
          </p:nvPr>
        </p:nvSpPr>
        <p:spPr>
          <a:xfrm>
            <a:off x="9070692" y="7873324"/>
            <a:ext cx="247949" cy="251967"/>
          </a:xfrm>
          <a:prstGeom prst="rect">
            <a:avLst/>
          </a:prstGeom>
          <a:ln w="12700">
            <a:miter lim="400000"/>
          </a:ln>
        </p:spPr>
        <p:txBody>
          <a:bodyPr wrap="none" lIns="24383" tIns="24383" rIns="24383" bIns="24383" anchor="ctr">
            <a:spAutoFit/>
          </a:bodyPr>
          <a:lstStyle>
            <a:lvl1pPr algn="r">
              <a:defRPr sz="1400">
                <a:solidFill>
                  <a:srgbClr val="AAAAAA"/>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txStyles>
    <p:titleStyle>
      <a:lvl1pPr marL="0" marR="0" indent="0" algn="l" defTabSz="1300155" rtl="0" latinLnBrk="0">
        <a:lnSpc>
          <a:spcPct val="90000"/>
        </a:lnSpc>
        <a:spcBef>
          <a:spcPts val="0"/>
        </a:spcBef>
        <a:spcAft>
          <a:spcPts val="0"/>
        </a:spcAft>
        <a:buClrTx/>
        <a:buSzTx/>
        <a:buFontTx/>
        <a:buNone/>
        <a:tabLst/>
        <a:defRPr sz="4200" b="0" i="0" u="none" strike="noStrike" cap="none" spc="0" baseline="0">
          <a:ln>
            <a:noFill/>
          </a:ln>
          <a:solidFill>
            <a:srgbClr val="7F7F7F"/>
          </a:solidFill>
          <a:uFillTx/>
          <a:latin typeface="+mj-lt"/>
          <a:ea typeface="+mj-ea"/>
          <a:cs typeface="+mj-cs"/>
          <a:sym typeface="Lato Regular"/>
        </a:defRPr>
      </a:lvl1pPr>
      <a:lvl2pPr marL="0" marR="0" indent="0" algn="l" defTabSz="1300155" rtl="0" latinLnBrk="0">
        <a:lnSpc>
          <a:spcPct val="90000"/>
        </a:lnSpc>
        <a:spcBef>
          <a:spcPts val="0"/>
        </a:spcBef>
        <a:spcAft>
          <a:spcPts val="0"/>
        </a:spcAft>
        <a:buClrTx/>
        <a:buSzTx/>
        <a:buFontTx/>
        <a:buNone/>
        <a:tabLst/>
        <a:defRPr sz="4200" b="0" i="0" u="none" strike="noStrike" cap="none" spc="0" baseline="0">
          <a:ln>
            <a:noFill/>
          </a:ln>
          <a:solidFill>
            <a:srgbClr val="7F7F7F"/>
          </a:solidFill>
          <a:uFillTx/>
          <a:latin typeface="+mj-lt"/>
          <a:ea typeface="+mj-ea"/>
          <a:cs typeface="+mj-cs"/>
          <a:sym typeface="Lato Regular"/>
        </a:defRPr>
      </a:lvl2pPr>
      <a:lvl3pPr marL="0" marR="0" indent="0" algn="l" defTabSz="1300155" rtl="0" latinLnBrk="0">
        <a:lnSpc>
          <a:spcPct val="90000"/>
        </a:lnSpc>
        <a:spcBef>
          <a:spcPts val="0"/>
        </a:spcBef>
        <a:spcAft>
          <a:spcPts val="0"/>
        </a:spcAft>
        <a:buClrTx/>
        <a:buSzTx/>
        <a:buFontTx/>
        <a:buNone/>
        <a:tabLst/>
        <a:defRPr sz="4200" b="0" i="0" u="none" strike="noStrike" cap="none" spc="0" baseline="0">
          <a:ln>
            <a:noFill/>
          </a:ln>
          <a:solidFill>
            <a:srgbClr val="7F7F7F"/>
          </a:solidFill>
          <a:uFillTx/>
          <a:latin typeface="+mj-lt"/>
          <a:ea typeface="+mj-ea"/>
          <a:cs typeface="+mj-cs"/>
          <a:sym typeface="Lato Regular"/>
        </a:defRPr>
      </a:lvl3pPr>
      <a:lvl4pPr marL="0" marR="0" indent="0" algn="l" defTabSz="1300155" rtl="0" latinLnBrk="0">
        <a:lnSpc>
          <a:spcPct val="90000"/>
        </a:lnSpc>
        <a:spcBef>
          <a:spcPts val="0"/>
        </a:spcBef>
        <a:spcAft>
          <a:spcPts val="0"/>
        </a:spcAft>
        <a:buClrTx/>
        <a:buSzTx/>
        <a:buFontTx/>
        <a:buNone/>
        <a:tabLst/>
        <a:defRPr sz="4200" b="0" i="0" u="none" strike="noStrike" cap="none" spc="0" baseline="0">
          <a:ln>
            <a:noFill/>
          </a:ln>
          <a:solidFill>
            <a:srgbClr val="7F7F7F"/>
          </a:solidFill>
          <a:uFillTx/>
          <a:latin typeface="+mj-lt"/>
          <a:ea typeface="+mj-ea"/>
          <a:cs typeface="+mj-cs"/>
          <a:sym typeface="Lato Regular"/>
        </a:defRPr>
      </a:lvl4pPr>
      <a:lvl5pPr marL="0" marR="0" indent="0" algn="l" defTabSz="1300155" rtl="0" latinLnBrk="0">
        <a:lnSpc>
          <a:spcPct val="90000"/>
        </a:lnSpc>
        <a:spcBef>
          <a:spcPts val="0"/>
        </a:spcBef>
        <a:spcAft>
          <a:spcPts val="0"/>
        </a:spcAft>
        <a:buClrTx/>
        <a:buSzTx/>
        <a:buFontTx/>
        <a:buNone/>
        <a:tabLst/>
        <a:defRPr sz="4200" b="0" i="0" u="none" strike="noStrike" cap="none" spc="0" baseline="0">
          <a:ln>
            <a:noFill/>
          </a:ln>
          <a:solidFill>
            <a:srgbClr val="7F7F7F"/>
          </a:solidFill>
          <a:uFillTx/>
          <a:latin typeface="+mj-lt"/>
          <a:ea typeface="+mj-ea"/>
          <a:cs typeface="+mj-cs"/>
          <a:sym typeface="Lato Regular"/>
        </a:defRPr>
      </a:lvl5pPr>
      <a:lvl6pPr marL="0" marR="0" indent="0" algn="l" defTabSz="1300155" rtl="0" latinLnBrk="0">
        <a:lnSpc>
          <a:spcPct val="90000"/>
        </a:lnSpc>
        <a:spcBef>
          <a:spcPts val="0"/>
        </a:spcBef>
        <a:spcAft>
          <a:spcPts val="0"/>
        </a:spcAft>
        <a:buClrTx/>
        <a:buSzTx/>
        <a:buFontTx/>
        <a:buNone/>
        <a:tabLst/>
        <a:defRPr sz="4200" b="0" i="0" u="none" strike="noStrike" cap="none" spc="0" baseline="0">
          <a:ln>
            <a:noFill/>
          </a:ln>
          <a:solidFill>
            <a:srgbClr val="7F7F7F"/>
          </a:solidFill>
          <a:uFillTx/>
          <a:latin typeface="+mj-lt"/>
          <a:ea typeface="+mj-ea"/>
          <a:cs typeface="+mj-cs"/>
          <a:sym typeface="Lato Regular"/>
        </a:defRPr>
      </a:lvl6pPr>
      <a:lvl7pPr marL="0" marR="0" indent="0" algn="l" defTabSz="1300155" rtl="0" latinLnBrk="0">
        <a:lnSpc>
          <a:spcPct val="90000"/>
        </a:lnSpc>
        <a:spcBef>
          <a:spcPts val="0"/>
        </a:spcBef>
        <a:spcAft>
          <a:spcPts val="0"/>
        </a:spcAft>
        <a:buClrTx/>
        <a:buSzTx/>
        <a:buFontTx/>
        <a:buNone/>
        <a:tabLst/>
        <a:defRPr sz="4200" b="0" i="0" u="none" strike="noStrike" cap="none" spc="0" baseline="0">
          <a:ln>
            <a:noFill/>
          </a:ln>
          <a:solidFill>
            <a:srgbClr val="7F7F7F"/>
          </a:solidFill>
          <a:uFillTx/>
          <a:latin typeface="+mj-lt"/>
          <a:ea typeface="+mj-ea"/>
          <a:cs typeface="+mj-cs"/>
          <a:sym typeface="Lato Regular"/>
        </a:defRPr>
      </a:lvl7pPr>
      <a:lvl8pPr marL="0" marR="0" indent="0" algn="l" defTabSz="1300155" rtl="0" latinLnBrk="0">
        <a:lnSpc>
          <a:spcPct val="90000"/>
        </a:lnSpc>
        <a:spcBef>
          <a:spcPts val="0"/>
        </a:spcBef>
        <a:spcAft>
          <a:spcPts val="0"/>
        </a:spcAft>
        <a:buClrTx/>
        <a:buSzTx/>
        <a:buFontTx/>
        <a:buNone/>
        <a:tabLst/>
        <a:defRPr sz="4200" b="0" i="0" u="none" strike="noStrike" cap="none" spc="0" baseline="0">
          <a:ln>
            <a:noFill/>
          </a:ln>
          <a:solidFill>
            <a:srgbClr val="7F7F7F"/>
          </a:solidFill>
          <a:uFillTx/>
          <a:latin typeface="+mj-lt"/>
          <a:ea typeface="+mj-ea"/>
          <a:cs typeface="+mj-cs"/>
          <a:sym typeface="Lato Regular"/>
        </a:defRPr>
      </a:lvl8pPr>
      <a:lvl9pPr marL="0" marR="0" indent="0" algn="l" defTabSz="1300155" rtl="0" latinLnBrk="0">
        <a:lnSpc>
          <a:spcPct val="90000"/>
        </a:lnSpc>
        <a:spcBef>
          <a:spcPts val="0"/>
        </a:spcBef>
        <a:spcAft>
          <a:spcPts val="0"/>
        </a:spcAft>
        <a:buClrTx/>
        <a:buSzTx/>
        <a:buFontTx/>
        <a:buNone/>
        <a:tabLst/>
        <a:defRPr sz="4200" b="0" i="0" u="none" strike="noStrike" cap="none" spc="0" baseline="0">
          <a:ln>
            <a:noFill/>
          </a:ln>
          <a:solidFill>
            <a:srgbClr val="7F7F7F"/>
          </a:solidFill>
          <a:uFillTx/>
          <a:latin typeface="+mj-lt"/>
          <a:ea typeface="+mj-ea"/>
          <a:cs typeface="+mj-cs"/>
          <a:sym typeface="Lato Regular"/>
        </a:defRPr>
      </a:lvl9pPr>
    </p:titleStyle>
    <p:bodyStyle>
      <a:lvl1pPr marL="0" marR="0" indent="0" algn="l" defTabSz="1300155" rtl="0" latinLnBrk="0">
        <a:lnSpc>
          <a:spcPct val="90000"/>
        </a:lnSpc>
        <a:spcBef>
          <a:spcPts val="1400"/>
        </a:spcBef>
        <a:spcAft>
          <a:spcPts val="0"/>
        </a:spcAft>
        <a:buClrTx/>
        <a:buSzTx/>
        <a:buFontTx/>
        <a:buNone/>
        <a:tabLst/>
        <a:defRPr sz="2800" b="0" i="0" u="none" strike="noStrike" cap="none" spc="0" baseline="0">
          <a:ln>
            <a:noFill/>
          </a:ln>
          <a:solidFill>
            <a:srgbClr val="7F7F7F"/>
          </a:solidFill>
          <a:uFillTx/>
          <a:latin typeface="+mj-lt"/>
          <a:ea typeface="+mj-ea"/>
          <a:cs typeface="+mj-cs"/>
          <a:sym typeface="Lato Regular"/>
        </a:defRPr>
      </a:lvl1pPr>
      <a:lvl2pPr marL="0" marR="0" indent="0" algn="l" defTabSz="1300155" rtl="0" latinLnBrk="0">
        <a:lnSpc>
          <a:spcPct val="90000"/>
        </a:lnSpc>
        <a:spcBef>
          <a:spcPts val="1400"/>
        </a:spcBef>
        <a:spcAft>
          <a:spcPts val="0"/>
        </a:spcAft>
        <a:buClrTx/>
        <a:buSzTx/>
        <a:buFontTx/>
        <a:buNone/>
        <a:tabLst/>
        <a:defRPr sz="2800" b="0" i="0" u="none" strike="noStrike" cap="none" spc="0" baseline="0">
          <a:ln>
            <a:noFill/>
          </a:ln>
          <a:solidFill>
            <a:srgbClr val="7F7F7F"/>
          </a:solidFill>
          <a:uFillTx/>
          <a:latin typeface="+mj-lt"/>
          <a:ea typeface="+mj-ea"/>
          <a:cs typeface="+mj-cs"/>
          <a:sym typeface="Lato Regular"/>
        </a:defRPr>
      </a:lvl2pPr>
      <a:lvl3pPr marL="0" marR="0" indent="0" algn="l" defTabSz="1300155" rtl="0" latinLnBrk="0">
        <a:lnSpc>
          <a:spcPct val="90000"/>
        </a:lnSpc>
        <a:spcBef>
          <a:spcPts val="1400"/>
        </a:spcBef>
        <a:spcAft>
          <a:spcPts val="0"/>
        </a:spcAft>
        <a:buClrTx/>
        <a:buSzTx/>
        <a:buFontTx/>
        <a:buNone/>
        <a:tabLst/>
        <a:defRPr sz="2800" b="0" i="0" u="none" strike="noStrike" cap="none" spc="0" baseline="0">
          <a:ln>
            <a:noFill/>
          </a:ln>
          <a:solidFill>
            <a:srgbClr val="7F7F7F"/>
          </a:solidFill>
          <a:uFillTx/>
          <a:latin typeface="+mj-lt"/>
          <a:ea typeface="+mj-ea"/>
          <a:cs typeface="+mj-cs"/>
          <a:sym typeface="Lato Regular"/>
        </a:defRPr>
      </a:lvl3pPr>
      <a:lvl4pPr marL="0" marR="0" indent="0" algn="l" defTabSz="1300155" rtl="0" latinLnBrk="0">
        <a:lnSpc>
          <a:spcPct val="90000"/>
        </a:lnSpc>
        <a:spcBef>
          <a:spcPts val="1400"/>
        </a:spcBef>
        <a:spcAft>
          <a:spcPts val="0"/>
        </a:spcAft>
        <a:buClrTx/>
        <a:buSzTx/>
        <a:buFontTx/>
        <a:buNone/>
        <a:tabLst/>
        <a:defRPr sz="2800" b="0" i="0" u="none" strike="noStrike" cap="none" spc="0" baseline="0">
          <a:ln>
            <a:noFill/>
          </a:ln>
          <a:solidFill>
            <a:srgbClr val="7F7F7F"/>
          </a:solidFill>
          <a:uFillTx/>
          <a:latin typeface="+mj-lt"/>
          <a:ea typeface="+mj-ea"/>
          <a:cs typeface="+mj-cs"/>
          <a:sym typeface="Lato Regular"/>
        </a:defRPr>
      </a:lvl4pPr>
      <a:lvl5pPr marL="0" marR="0" indent="0" algn="l" defTabSz="1300155" rtl="0" latinLnBrk="0">
        <a:lnSpc>
          <a:spcPct val="90000"/>
        </a:lnSpc>
        <a:spcBef>
          <a:spcPts val="1400"/>
        </a:spcBef>
        <a:spcAft>
          <a:spcPts val="0"/>
        </a:spcAft>
        <a:buClrTx/>
        <a:buSzTx/>
        <a:buFontTx/>
        <a:buNone/>
        <a:tabLst/>
        <a:defRPr sz="2800" b="0" i="0" u="none" strike="noStrike" cap="none" spc="0" baseline="0">
          <a:ln>
            <a:noFill/>
          </a:ln>
          <a:solidFill>
            <a:srgbClr val="7F7F7F"/>
          </a:solidFill>
          <a:uFillTx/>
          <a:latin typeface="+mj-lt"/>
          <a:ea typeface="+mj-ea"/>
          <a:cs typeface="+mj-cs"/>
          <a:sym typeface="Lato Regular"/>
        </a:defRPr>
      </a:lvl5pPr>
      <a:lvl6pPr marL="4936525" marR="0" indent="-365666" algn="l" defTabSz="1300155" rtl="0" latinLnBrk="0">
        <a:lnSpc>
          <a:spcPct val="90000"/>
        </a:lnSpc>
        <a:spcBef>
          <a:spcPts val="1400"/>
        </a:spcBef>
        <a:spcAft>
          <a:spcPts val="0"/>
        </a:spcAft>
        <a:buClrTx/>
        <a:buSzPct val="100000"/>
        <a:buFontTx/>
        <a:buChar char="•"/>
        <a:tabLst/>
        <a:defRPr sz="2800" b="0" i="0" u="none" strike="noStrike" cap="none" spc="0" baseline="0">
          <a:ln>
            <a:noFill/>
          </a:ln>
          <a:solidFill>
            <a:srgbClr val="7F7F7F"/>
          </a:solidFill>
          <a:uFillTx/>
          <a:latin typeface="+mj-lt"/>
          <a:ea typeface="+mj-ea"/>
          <a:cs typeface="+mj-cs"/>
          <a:sym typeface="Lato Regular"/>
        </a:defRPr>
      </a:lvl6pPr>
      <a:lvl7pPr marL="5850694" marR="0" indent="-365666" algn="l" defTabSz="1300155" rtl="0" latinLnBrk="0">
        <a:lnSpc>
          <a:spcPct val="90000"/>
        </a:lnSpc>
        <a:spcBef>
          <a:spcPts val="1400"/>
        </a:spcBef>
        <a:spcAft>
          <a:spcPts val="0"/>
        </a:spcAft>
        <a:buClrTx/>
        <a:buSzPct val="100000"/>
        <a:buFontTx/>
        <a:buChar char="•"/>
        <a:tabLst/>
        <a:defRPr sz="2800" b="0" i="0" u="none" strike="noStrike" cap="none" spc="0" baseline="0">
          <a:ln>
            <a:noFill/>
          </a:ln>
          <a:solidFill>
            <a:srgbClr val="7F7F7F"/>
          </a:solidFill>
          <a:uFillTx/>
          <a:latin typeface="+mj-lt"/>
          <a:ea typeface="+mj-ea"/>
          <a:cs typeface="+mj-cs"/>
          <a:sym typeface="Lato Regular"/>
        </a:defRPr>
      </a:lvl7pPr>
      <a:lvl8pPr marL="6764869" marR="0" indent="-365669" algn="l" defTabSz="1300155" rtl="0" latinLnBrk="0">
        <a:lnSpc>
          <a:spcPct val="90000"/>
        </a:lnSpc>
        <a:spcBef>
          <a:spcPts val="1400"/>
        </a:spcBef>
        <a:spcAft>
          <a:spcPts val="0"/>
        </a:spcAft>
        <a:buClrTx/>
        <a:buSzPct val="100000"/>
        <a:buFontTx/>
        <a:buChar char="•"/>
        <a:tabLst/>
        <a:defRPr sz="2800" b="0" i="0" u="none" strike="noStrike" cap="none" spc="0" baseline="0">
          <a:ln>
            <a:noFill/>
          </a:ln>
          <a:solidFill>
            <a:srgbClr val="7F7F7F"/>
          </a:solidFill>
          <a:uFillTx/>
          <a:latin typeface="+mj-lt"/>
          <a:ea typeface="+mj-ea"/>
          <a:cs typeface="+mj-cs"/>
          <a:sym typeface="Lato Regular"/>
        </a:defRPr>
      </a:lvl8pPr>
      <a:lvl9pPr marL="7679039" marR="0" indent="-365669" algn="l" defTabSz="1300155" rtl="0" latinLnBrk="0">
        <a:lnSpc>
          <a:spcPct val="90000"/>
        </a:lnSpc>
        <a:spcBef>
          <a:spcPts val="1400"/>
        </a:spcBef>
        <a:spcAft>
          <a:spcPts val="0"/>
        </a:spcAft>
        <a:buClrTx/>
        <a:buSzPct val="100000"/>
        <a:buFontTx/>
        <a:buChar char="•"/>
        <a:tabLst/>
        <a:defRPr sz="2800" b="0" i="0" u="none" strike="noStrike" cap="none" spc="0" baseline="0">
          <a:ln>
            <a:noFill/>
          </a:ln>
          <a:solidFill>
            <a:srgbClr val="7F7F7F"/>
          </a:solidFill>
          <a:uFillTx/>
          <a:latin typeface="+mj-lt"/>
          <a:ea typeface="+mj-ea"/>
          <a:cs typeface="+mj-cs"/>
          <a:sym typeface="Lato Regular"/>
        </a:defRPr>
      </a:lvl9pPr>
    </p:bodyStyle>
    <p:otherStyle>
      <a:lvl1pPr marL="0" marR="0" indent="0" algn="r" defTabSz="1300218"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Calibri"/>
        </a:defRPr>
      </a:lvl1pPr>
      <a:lvl2pPr marL="0" marR="0" indent="0" algn="r" defTabSz="1300218"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Calibri"/>
        </a:defRPr>
      </a:lvl2pPr>
      <a:lvl3pPr marL="0" marR="0" indent="0" algn="r" defTabSz="1300218"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Calibri"/>
        </a:defRPr>
      </a:lvl3pPr>
      <a:lvl4pPr marL="0" marR="0" indent="0" algn="r" defTabSz="1300218"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Calibri"/>
        </a:defRPr>
      </a:lvl4pPr>
      <a:lvl5pPr marL="0" marR="0" indent="0" algn="r" defTabSz="1300218"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Calibri"/>
        </a:defRPr>
      </a:lvl5pPr>
      <a:lvl6pPr marL="0" marR="0" indent="0" algn="r" defTabSz="1300218"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Calibri"/>
        </a:defRPr>
      </a:lvl6pPr>
      <a:lvl7pPr marL="0" marR="0" indent="0" algn="r" defTabSz="1300218"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Calibri"/>
        </a:defRPr>
      </a:lvl7pPr>
      <a:lvl8pPr marL="0" marR="0" indent="0" algn="r" defTabSz="1300218"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Calibri"/>
        </a:defRPr>
      </a:lvl8pPr>
      <a:lvl9pPr marL="0" marR="0" indent="0" algn="r" defTabSz="1300218"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6.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7.jpeg"/><Relationship Id="rId3" Type="http://schemas.openxmlformats.org/officeDocument/2006/relationships/image" Target="../media/image38.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7.jpeg"/><Relationship Id="rId3" Type="http://schemas.openxmlformats.org/officeDocument/2006/relationships/image" Target="../media/image38.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7.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 Id="rId3" Type="http://schemas.openxmlformats.org/officeDocument/2006/relationships/image" Target="../media/image37.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hyperlink" Target="mailto:info@ideai.io?subject=" TargetMode="External"/><Relationship Id="rId4" Type="http://schemas.openxmlformats.org/officeDocument/2006/relationships/hyperlink" Target="https://www.eventbrite.co.uk/e/modern-machine-learning-and-deep-learning-2-day-course-tickets-49603205523?aff=ebdssbdestsearch" TargetMode="External"/><Relationship Id="rId5"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hyperlink" Target="http://www.ideai.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www.eventbrite.co.uk/e/modern-machine-learning-and-deep-learning-2-day-course-tickets-49603205523?aff=ebdssbdestsearch" TargetMode="Externa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3.gif"/></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time_continue=72&amp;v=TmPfTpjtdgg" TargetMode="External"/><Relationship Id="rId4" Type="http://schemas.openxmlformats.org/officeDocument/2006/relationships/hyperlink" Target="https://www.youtube.com/watch?v=UZHTNBMAfAA" TargetMode="External"/><Relationship Id="rId5" Type="http://schemas.openxmlformats.org/officeDocument/2006/relationships/hyperlink" Target="https://www.youtube.com/watch?time_continue=118&amp;v=eHipy_j29Xw" TargetMode="External"/><Relationship Id="rId1" Type="http://schemas.openxmlformats.org/officeDocument/2006/relationships/slideLayout" Target="../slideLayouts/slideLayout9.xml"/><Relationship Id="rId2" Type="http://schemas.openxmlformats.org/officeDocument/2006/relationships/hyperlink" Target="https://www.youtube.com/watch?v=oo0TraGu6Q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5.png"/><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7.png"/><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139223" cy="97536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unSUPERVISED</a:t>
            </a:r>
          </a:p>
        </p:txBody>
      </p:sp>
      <p:sp>
        <p:nvSpPr>
          <p:cNvPr id="330" name="Shape 33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331" name="Shape 331"/>
          <p:cNvSpPr/>
          <p:nvPr/>
        </p:nvSpPr>
        <p:spPr>
          <a:xfrm>
            <a:off x="954423" y="4410566"/>
            <a:ext cx="3393217"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32" name="Shape 332"/>
          <p:cNvSpPr/>
          <p:nvPr/>
        </p:nvSpPr>
        <p:spPr>
          <a:xfrm>
            <a:off x="1885307" y="5353691"/>
            <a:ext cx="1084632"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defRPr sz="4300">
                <a:solidFill>
                  <a:srgbClr val="FFFFFF"/>
                </a:solidFill>
                <a:latin typeface="Bebas Neue Regular"/>
                <a:ea typeface="Bebas Neue Regular"/>
                <a:cs typeface="Bebas Neue Regular"/>
                <a:sym typeface="Bebas Neue Regular"/>
              </a:defRPr>
            </a:lvl1pPr>
          </a:lstStyle>
          <a:p>
            <a:r>
              <a:t>INPUT</a:t>
            </a:r>
          </a:p>
        </p:txBody>
      </p:sp>
      <p:sp>
        <p:nvSpPr>
          <p:cNvPr id="333" name="Shape 333"/>
          <p:cNvSpPr/>
          <p:nvPr/>
        </p:nvSpPr>
        <p:spPr>
          <a:xfrm>
            <a:off x="8657159" y="4410566"/>
            <a:ext cx="3393218"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34" name="Shape 334"/>
          <p:cNvSpPr/>
          <p:nvPr/>
        </p:nvSpPr>
        <p:spPr>
          <a:xfrm>
            <a:off x="8881264" y="5365455"/>
            <a:ext cx="2966194"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300">
                <a:solidFill>
                  <a:srgbClr val="FFFFFF"/>
                </a:solidFill>
                <a:latin typeface="Bebas Neue Regular"/>
                <a:ea typeface="Bebas Neue Regular"/>
                <a:cs typeface="Bebas Neue Regular"/>
                <a:sym typeface="Bebas Neue Regular"/>
              </a:defRPr>
            </a:lvl1pPr>
          </a:lstStyle>
          <a:p>
            <a:r>
              <a:t>input clustered</a:t>
            </a:r>
          </a:p>
        </p:txBody>
      </p:sp>
      <p:sp>
        <p:nvSpPr>
          <p:cNvPr id="335" name="Shape 335"/>
          <p:cNvSpPr/>
          <p:nvPr/>
        </p:nvSpPr>
        <p:spPr>
          <a:xfrm>
            <a:off x="5020890" y="4839318"/>
            <a:ext cx="2963019" cy="1693819"/>
          </a:xfrm>
          <a:prstGeom prst="roundRect">
            <a:avLst>
              <a:gd name="adj" fmla="val 26240"/>
            </a:avLst>
          </a:prstGeom>
          <a:solidFill>
            <a:srgbClr val="A3C6D4"/>
          </a:solidFill>
          <a:ln w="3175">
            <a:solidFill>
              <a:srgbClr val="FFFFFF"/>
            </a:solidFill>
            <a:miter/>
          </a:ln>
        </p:spPr>
        <p:txBody>
          <a:bodyPr lIns="24383" tIns="24383" rIns="24383" bIns="24383" anchor="ctr"/>
          <a:lstStyle/>
          <a:p>
            <a:pPr>
              <a:defRPr>
                <a:solidFill>
                  <a:srgbClr val="A3C6D4"/>
                </a:solidFill>
                <a:latin typeface="Calibri"/>
                <a:ea typeface="Calibri"/>
                <a:cs typeface="Calibri"/>
                <a:sym typeface="Calibri"/>
              </a:defRPr>
            </a:pPr>
            <a:endParaRPr/>
          </a:p>
        </p:txBody>
      </p:sp>
      <p:sp>
        <p:nvSpPr>
          <p:cNvPr id="336" name="Shape 336"/>
          <p:cNvSpPr/>
          <p:nvPr/>
        </p:nvSpPr>
        <p:spPr>
          <a:xfrm>
            <a:off x="5716818" y="5236392"/>
            <a:ext cx="157116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5600">
                <a:solidFill>
                  <a:srgbClr val="FFFFFF"/>
                </a:solidFill>
                <a:latin typeface="Bebas Neue Regular"/>
                <a:ea typeface="Bebas Neue Regular"/>
                <a:cs typeface="Bebas Neue Regular"/>
                <a:sym typeface="Bebas Neue Regular"/>
              </a:defRPr>
            </a:lvl1pPr>
          </a:lstStyle>
          <a:p>
            <a:r>
              <a:t>MODEL</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he Problem"/>
          <p:cNvSpPr/>
          <p:nvPr/>
        </p:nvSpPr>
        <p:spPr>
          <a:xfrm>
            <a:off x="1042462" y="2692387"/>
            <a:ext cx="4712027" cy="677106"/>
          </a:xfrm>
          <a:prstGeom prst="rect">
            <a:avLst/>
          </a:prstGeom>
          <a:ln w="12700">
            <a:miter lim="400000"/>
          </a:ln>
          <a:extLst>
            <a:ext uri="{C572A759-6A51-4108-AA02-DFA0A04FC94B}">
              <ma14:wrappingTextBoxFlag xmlns:ma14="http://schemas.microsoft.com/office/mac/drawingml/2011/main" val="1"/>
            </a:ext>
          </a:extLst>
        </p:spPr>
        <p:txBody>
          <a:bodyPr lIns="18287" tIns="18287" rIns="18287" bIns="18287">
            <a:spAutoFit/>
          </a:bodyPr>
          <a:lstStyle>
            <a:lvl1pPr>
              <a:buClrTx/>
              <a:buSzTx/>
              <a:buFontTx/>
              <a:buNone/>
              <a:defRPr sz="7800">
                <a:solidFill>
                  <a:srgbClr val="607491"/>
                </a:solidFill>
                <a:latin typeface="Bebas Neue Regular"/>
                <a:ea typeface="Bebas Neue Regular"/>
                <a:cs typeface="Bebas Neue Regular"/>
                <a:sym typeface="Bebas Neue Regular"/>
              </a:defRPr>
            </a:lvl1pPr>
          </a:lstStyle>
          <a:p>
            <a:r>
              <a:rPr lang="en-GB" sz="4160" dirty="0"/>
              <a:t>Policy gradients</a:t>
            </a:r>
            <a:endParaRPr sz="4160" dirty="0"/>
          </a:p>
        </p:txBody>
      </p:sp>
      <p:sp>
        <p:nvSpPr>
          <p:cNvPr id="437" name="Rectangle"/>
          <p:cNvSpPr/>
          <p:nvPr/>
        </p:nvSpPr>
        <p:spPr>
          <a:xfrm rot="5400000">
            <a:off x="6739729" y="-2023454"/>
            <a:ext cx="93671" cy="9185272"/>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p:sp>
        <p:nvSpPr>
          <p:cNvPr id="438" name="Rectangle"/>
          <p:cNvSpPr/>
          <p:nvPr/>
        </p:nvSpPr>
        <p:spPr>
          <a:xfrm rot="5400000">
            <a:off x="7199178" y="-3634369"/>
            <a:ext cx="93671" cy="12407101"/>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p:grpSp>
        <p:nvGrpSpPr>
          <p:cNvPr id="449" name="Group"/>
          <p:cNvGrpSpPr/>
          <p:nvPr/>
        </p:nvGrpSpPr>
        <p:grpSpPr>
          <a:xfrm>
            <a:off x="1544807" y="4034893"/>
            <a:ext cx="9915186" cy="3173947"/>
            <a:chOff x="0" y="0"/>
            <a:chExt cx="18590972" cy="5951149"/>
          </a:xfrm>
        </p:grpSpPr>
        <p:grpSp>
          <p:nvGrpSpPr>
            <p:cNvPr id="441" name="Group"/>
            <p:cNvGrpSpPr/>
            <p:nvPr/>
          </p:nvGrpSpPr>
          <p:grpSpPr>
            <a:xfrm>
              <a:off x="7158444" y="0"/>
              <a:ext cx="5050137" cy="2271374"/>
              <a:chOff x="0" y="0"/>
              <a:chExt cx="5050135" cy="2271373"/>
            </a:xfrm>
          </p:grpSpPr>
          <p:sp>
            <p:nvSpPr>
              <p:cNvPr id="439" name="Rounded Rectangle"/>
              <p:cNvSpPr/>
              <p:nvPr/>
            </p:nvSpPr>
            <p:spPr>
              <a:xfrm>
                <a:off x="0" y="0"/>
                <a:ext cx="5050136" cy="2271374"/>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440" name="agent"/>
              <p:cNvSpPr/>
              <p:nvPr/>
            </p:nvSpPr>
            <p:spPr>
              <a:xfrm>
                <a:off x="1186129" y="498866"/>
                <a:ext cx="2677875" cy="125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lgn="ctr">
                  <a:buClrTx/>
                  <a:buSzTx/>
                  <a:buFontTx/>
                  <a:buNone/>
                  <a:defRPr sz="6200">
                    <a:solidFill>
                      <a:srgbClr val="FFFFFF"/>
                    </a:solidFill>
                    <a:latin typeface="Bebas Neue Regular"/>
                    <a:ea typeface="Bebas Neue Regular"/>
                    <a:cs typeface="Bebas Neue Regular"/>
                    <a:sym typeface="Bebas Neue Regular"/>
                  </a:defRPr>
                </a:lvl1pPr>
              </a:lstStyle>
              <a:p>
                <a:r>
                  <a:rPr lang="en-GB" sz="3306" dirty="0"/>
                  <a:t>𝝅𝜽(</a:t>
                </a:r>
                <a:r>
                  <a:rPr lang="en-GB" sz="3306" dirty="0" err="1"/>
                  <a:t>s|a</a:t>
                </a:r>
                <a:r>
                  <a:rPr lang="en-GB" sz="3306" dirty="0"/>
                  <a:t>)</a:t>
                </a:r>
                <a:endParaRPr sz="3306" dirty="0"/>
              </a:p>
            </p:txBody>
          </p:sp>
        </p:grpSp>
        <p:grpSp>
          <p:nvGrpSpPr>
            <p:cNvPr id="444" name="Group"/>
            <p:cNvGrpSpPr/>
            <p:nvPr/>
          </p:nvGrpSpPr>
          <p:grpSpPr>
            <a:xfrm>
              <a:off x="7158444" y="3679776"/>
              <a:ext cx="5050137" cy="2271374"/>
              <a:chOff x="0" y="0"/>
              <a:chExt cx="5050135" cy="2271373"/>
            </a:xfrm>
          </p:grpSpPr>
          <p:sp>
            <p:nvSpPr>
              <p:cNvPr id="442" name="Rounded Rectangle"/>
              <p:cNvSpPr/>
              <p:nvPr/>
            </p:nvSpPr>
            <p:spPr>
              <a:xfrm>
                <a:off x="0" y="0"/>
                <a:ext cx="5050136" cy="2271374"/>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443" name="environment"/>
              <p:cNvSpPr/>
              <p:nvPr/>
            </p:nvSpPr>
            <p:spPr>
              <a:xfrm>
                <a:off x="322328" y="498866"/>
                <a:ext cx="4405477" cy="125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lgn="ctr">
                  <a:buClrTx/>
                  <a:buSzTx/>
                  <a:buFontTx/>
                  <a:buNone/>
                  <a:defRPr sz="6200">
                    <a:solidFill>
                      <a:srgbClr val="FFFFFF"/>
                    </a:solidFill>
                    <a:latin typeface="Bebas Neue Regular"/>
                    <a:ea typeface="Bebas Neue Regular"/>
                    <a:cs typeface="Bebas Neue Regular"/>
                    <a:sym typeface="Bebas Neue Regular"/>
                  </a:defRPr>
                </a:lvl1pPr>
              </a:lstStyle>
              <a:p>
                <a:r>
                  <a:rPr sz="3306"/>
                  <a:t>environment</a:t>
                </a:r>
              </a:p>
            </p:txBody>
          </p:sp>
        </p:grpSp>
        <p:sp>
          <p:nvSpPr>
            <p:cNvPr id="445" name="Shape"/>
            <p:cNvSpPr/>
            <p:nvPr/>
          </p:nvSpPr>
          <p:spPr>
            <a:xfrm rot="5400000" flipH="1">
              <a:off x="12617127" y="1299019"/>
              <a:ext cx="3583823" cy="365807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18287" tIns="18287" rIns="18287" bIns="18287" numCol="1" anchor="ctr">
              <a:noAutofit/>
            </a:bodyPr>
            <a:lstStyle/>
            <a:p>
              <a:pPr>
                <a:buClrTx/>
                <a:buSzTx/>
                <a:buFontTx/>
                <a:buNone/>
                <a:defRPr>
                  <a:latin typeface="Trebuchet MS"/>
                  <a:ea typeface="Trebuchet MS"/>
                  <a:cs typeface="Trebuchet MS"/>
                  <a:sym typeface="Trebuchet MS"/>
                </a:defRPr>
              </a:pPr>
              <a:endParaRPr sz="1280"/>
            </a:p>
          </p:txBody>
        </p:sp>
        <p:sp>
          <p:nvSpPr>
            <p:cNvPr id="446" name="feedback"/>
            <p:cNvSpPr/>
            <p:nvPr/>
          </p:nvSpPr>
          <p:spPr>
            <a:xfrm>
              <a:off x="0" y="2696870"/>
              <a:ext cx="3147789" cy="1191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r>
                <a:rPr sz="3200"/>
                <a:t>feedback</a:t>
              </a:r>
            </a:p>
          </p:txBody>
        </p:sp>
        <p:sp>
          <p:nvSpPr>
            <p:cNvPr id="447" name="action"/>
            <p:cNvSpPr/>
            <p:nvPr/>
          </p:nvSpPr>
          <p:spPr>
            <a:xfrm>
              <a:off x="16422822" y="2307247"/>
              <a:ext cx="2168151" cy="1191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r>
                <a:rPr sz="3200"/>
                <a:t>action</a:t>
              </a:r>
            </a:p>
          </p:txBody>
        </p:sp>
        <p:sp>
          <p:nvSpPr>
            <p:cNvPr id="448" name="Shape"/>
            <p:cNvSpPr/>
            <p:nvPr/>
          </p:nvSpPr>
          <p:spPr>
            <a:xfrm rot="16200000" flipH="1">
              <a:off x="3179583" y="995979"/>
              <a:ext cx="3583824" cy="3658071"/>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18287" tIns="18287" rIns="18287" bIns="18287" numCol="1" anchor="ctr">
              <a:noAutofit/>
            </a:bodyPr>
            <a:lstStyle/>
            <a:p>
              <a:pPr>
                <a:buClrTx/>
                <a:buSzTx/>
                <a:buFontTx/>
                <a:buNone/>
                <a:defRPr>
                  <a:latin typeface="Trebuchet MS"/>
                  <a:ea typeface="Trebuchet MS"/>
                  <a:cs typeface="Trebuchet MS"/>
                  <a:sym typeface="Trebuchet MS"/>
                </a:defRPr>
              </a:pPr>
              <a:endParaRPr sz="1280"/>
            </a:p>
          </p:txBody>
        </p:sp>
      </p:grpSp>
      <mc:AlternateContent xmlns:mc="http://schemas.openxmlformats.org/markup-compatibility/2006" xmlns:a14="http://schemas.microsoft.com/office/drawing/2010/main">
        <mc:Choice Requires="a14">
          <p:sp>
            <p:nvSpPr>
              <p:cNvPr id="2" name="Rectangle 1"/>
              <p:cNvSpPr/>
              <p:nvPr/>
            </p:nvSpPr>
            <p:spPr>
              <a:xfrm>
                <a:off x="3841596" y="7615173"/>
                <a:ext cx="6515823" cy="523220"/>
              </a:xfrm>
              <a:prstGeom prst="rect">
                <a:avLst/>
              </a:prstGeom>
            </p:spPr>
            <p:txBody>
              <a:bodyPr wrap="none">
                <a:spAutoFit/>
              </a:bodyPr>
              <a:lstStyle/>
              <a:p>
                <a:pPr defTabSz="487650" hangingPunct="1"/>
                <a14:m>
                  <m:oMath xmlns:m="http://schemas.openxmlformats.org/officeDocument/2006/math">
                    <m:r>
                      <a:rPr lang="en-GB" sz="2800" i="1">
                        <a:latin typeface="Cambria Math" charset="0"/>
                      </a:rPr>
                      <m:t>𝝅</m:t>
                    </m:r>
                    <m:r>
                      <a:rPr lang="en-GB" sz="2800" i="1" baseline="-25000">
                        <a:latin typeface="Cambria Math" charset="0"/>
                      </a:rPr>
                      <m:t>𝜃</m:t>
                    </m:r>
                  </m:oMath>
                </a14:m>
                <a:r>
                  <a:rPr lang="en-US" sz="2800" dirty="0"/>
                  <a:t>(</a:t>
                </a:r>
                <a:r>
                  <a:rPr lang="en-US" sz="2800" dirty="0" err="1"/>
                  <a:t>s|a</a:t>
                </a:r>
                <a:r>
                  <a:rPr lang="en-US" sz="2800" dirty="0"/>
                  <a:t>) = probability of action a in state s</a:t>
                </a:r>
              </a:p>
            </p:txBody>
          </p:sp>
        </mc:Choice>
        <mc:Fallback xmlns="">
          <p:sp>
            <p:nvSpPr>
              <p:cNvPr id="2" name="Rectangle 1"/>
              <p:cNvSpPr>
                <a:spLocks noRot="1" noChangeAspect="1" noMove="1" noResize="1" noEditPoints="1" noAdjustHandles="1" noChangeArrowheads="1" noChangeShapeType="1" noTextEdit="1"/>
              </p:cNvSpPr>
              <p:nvPr/>
            </p:nvSpPr>
            <p:spPr>
              <a:xfrm>
                <a:off x="3841596" y="7615173"/>
                <a:ext cx="6515823" cy="523220"/>
              </a:xfrm>
              <a:prstGeom prst="rect">
                <a:avLst/>
              </a:prstGeom>
              <a:blipFill rotWithShape="0">
                <a:blip r:embed="rId2"/>
                <a:stretch>
                  <a:fillRect t="-12791" r="-1029" b="-30233"/>
                </a:stretch>
              </a:blipFill>
            </p:spPr>
            <p:txBody>
              <a:bodyPr/>
              <a:lstStyle/>
              <a:p>
                <a:r>
                  <a:rPr lang="en-US">
                    <a:noFill/>
                  </a:rPr>
                  <a:t> </a:t>
                </a:r>
              </a:p>
            </p:txBody>
          </p:sp>
        </mc:Fallback>
      </mc:AlternateContent>
    </p:spTree>
    <p:extLst>
      <p:ext uri="{BB962C8B-B14F-4D97-AF65-F5344CB8AC3E}">
        <p14:creationId xmlns:p14="http://schemas.microsoft.com/office/powerpoint/2010/main" val="1326510992"/>
      </p:ext>
    </p:extLst>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learning</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757772" y="3148487"/>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10" name="Rounded Rectangle"/>
          <p:cNvSpPr/>
          <p:nvPr/>
        </p:nvSpPr>
        <p:spPr>
          <a:xfrm>
            <a:off x="2717414" y="4161330"/>
            <a:ext cx="760571" cy="3807013"/>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8" name="Oval 7"/>
          <p:cNvSpPr/>
          <p:nvPr/>
        </p:nvSpPr>
        <p:spPr>
          <a:xfrm>
            <a:off x="2814315" y="441329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3" name="Oval 12"/>
          <p:cNvSpPr/>
          <p:nvPr/>
        </p:nvSpPr>
        <p:spPr>
          <a:xfrm>
            <a:off x="2814315" y="512194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4" name="Oval 13"/>
          <p:cNvSpPr/>
          <p:nvPr/>
        </p:nvSpPr>
        <p:spPr>
          <a:xfrm>
            <a:off x="2815386" y="583674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5" name="Oval 14"/>
          <p:cNvSpPr/>
          <p:nvPr/>
        </p:nvSpPr>
        <p:spPr>
          <a:xfrm>
            <a:off x="2814315" y="6567042"/>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6" name="Oval 15"/>
          <p:cNvSpPr/>
          <p:nvPr/>
        </p:nvSpPr>
        <p:spPr>
          <a:xfrm>
            <a:off x="2814315" y="729734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8" name="Rounded Rectangle"/>
          <p:cNvSpPr/>
          <p:nvPr/>
        </p:nvSpPr>
        <p:spPr>
          <a:xfrm>
            <a:off x="4719848"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19" name="Oval 18"/>
          <p:cNvSpPr/>
          <p:nvPr/>
        </p:nvSpPr>
        <p:spPr>
          <a:xfrm>
            <a:off x="4811843"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0" name="Oval 19"/>
          <p:cNvSpPr/>
          <p:nvPr/>
        </p:nvSpPr>
        <p:spPr>
          <a:xfrm>
            <a:off x="4838877"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1" name="Oval 20"/>
          <p:cNvSpPr/>
          <p:nvPr/>
        </p:nvSpPr>
        <p:spPr>
          <a:xfrm>
            <a:off x="4811843"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2" name="Oval 21"/>
          <p:cNvSpPr/>
          <p:nvPr/>
        </p:nvSpPr>
        <p:spPr>
          <a:xfrm>
            <a:off x="4811843"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3" name="Oval 22"/>
          <p:cNvSpPr/>
          <p:nvPr/>
        </p:nvSpPr>
        <p:spPr>
          <a:xfrm>
            <a:off x="4811843"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4" name="Oval 23"/>
          <p:cNvSpPr/>
          <p:nvPr/>
        </p:nvSpPr>
        <p:spPr>
          <a:xfrm>
            <a:off x="4817462"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5" name="Oval 24"/>
          <p:cNvSpPr/>
          <p:nvPr/>
        </p:nvSpPr>
        <p:spPr>
          <a:xfrm>
            <a:off x="4838877"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6" name="Rounded Rectangle"/>
          <p:cNvSpPr/>
          <p:nvPr/>
        </p:nvSpPr>
        <p:spPr>
          <a:xfrm>
            <a:off x="6722282"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27" name="Oval 26"/>
          <p:cNvSpPr/>
          <p:nvPr/>
        </p:nvSpPr>
        <p:spPr>
          <a:xfrm>
            <a:off x="6814277"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8" name="Oval 27"/>
          <p:cNvSpPr/>
          <p:nvPr/>
        </p:nvSpPr>
        <p:spPr>
          <a:xfrm>
            <a:off x="6841311"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9" name="Oval 28"/>
          <p:cNvSpPr/>
          <p:nvPr/>
        </p:nvSpPr>
        <p:spPr>
          <a:xfrm>
            <a:off x="6814277"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0" name="Oval 29"/>
          <p:cNvSpPr/>
          <p:nvPr/>
        </p:nvSpPr>
        <p:spPr>
          <a:xfrm>
            <a:off x="6814277"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1" name="Oval 30"/>
          <p:cNvSpPr/>
          <p:nvPr/>
        </p:nvSpPr>
        <p:spPr>
          <a:xfrm>
            <a:off x="6814277"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2" name="Oval 31"/>
          <p:cNvSpPr/>
          <p:nvPr/>
        </p:nvSpPr>
        <p:spPr>
          <a:xfrm>
            <a:off x="6819896"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3" name="Oval 32"/>
          <p:cNvSpPr/>
          <p:nvPr/>
        </p:nvSpPr>
        <p:spPr>
          <a:xfrm>
            <a:off x="6841311"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9" name="TextBox 8"/>
          <p:cNvSpPr txBox="1"/>
          <p:nvPr/>
        </p:nvSpPr>
        <p:spPr>
          <a:xfrm>
            <a:off x="2212577"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Input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1" name="TextBox 40"/>
          <p:cNvSpPr txBox="1"/>
          <p:nvPr/>
        </p:nvSpPr>
        <p:spPr>
          <a:xfrm>
            <a:off x="4324526"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First </a:t>
            </a:r>
            <a:r>
              <a:rPr lang="en-US" dirty="0" smtClean="0"/>
              <a:t>La</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2" name="TextBox 41"/>
          <p:cNvSpPr txBox="1"/>
          <p:nvPr/>
        </p:nvSpPr>
        <p:spPr>
          <a:xfrm>
            <a:off x="6276599" y="8929098"/>
            <a:ext cx="176857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Second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3" name="TextBox 42"/>
          <p:cNvSpPr txBox="1"/>
          <p:nvPr/>
        </p:nvSpPr>
        <p:spPr>
          <a:xfrm>
            <a:off x="8568524"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Input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cxnSp>
        <p:nvCxnSpPr>
          <p:cNvPr id="3" name="Straight Arrow Connector 2"/>
          <p:cNvCxnSpPr>
            <a:stCxn id="8" idx="6"/>
            <a:endCxn id="24" idx="2"/>
          </p:cNvCxnSpPr>
          <p:nvPr/>
        </p:nvCxnSpPr>
        <p:spPr>
          <a:xfrm flipV="1">
            <a:off x="3336829" y="3912945"/>
            <a:ext cx="1480633" cy="74259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0" name="Straight Arrow Connector 39"/>
          <p:cNvCxnSpPr>
            <a:stCxn id="8" idx="6"/>
            <a:endCxn id="25" idx="2"/>
          </p:cNvCxnSpPr>
          <p:nvPr/>
        </p:nvCxnSpPr>
        <p:spPr>
          <a:xfrm flipV="1">
            <a:off x="3336829" y="4582666"/>
            <a:ext cx="1502048" cy="7286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4" name="Straight Arrow Connector 43"/>
          <p:cNvCxnSpPr>
            <a:stCxn id="25" idx="6"/>
            <a:endCxn id="33" idx="2"/>
          </p:cNvCxnSpPr>
          <p:nvPr/>
        </p:nvCxnSpPr>
        <p:spPr>
          <a:xfrm>
            <a:off x="5361391" y="4582666"/>
            <a:ext cx="1479920" cy="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0" name="Straight Arrow Connector 49"/>
          <p:cNvCxnSpPr>
            <a:stCxn id="8" idx="6"/>
          </p:cNvCxnSpPr>
          <p:nvPr/>
        </p:nvCxnSpPr>
        <p:spPr>
          <a:xfrm>
            <a:off x="3336829" y="4655535"/>
            <a:ext cx="1405147" cy="2000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3" name="Straight Arrow Connector 52"/>
          <p:cNvCxnSpPr>
            <a:stCxn id="24" idx="6"/>
            <a:endCxn id="28" idx="2"/>
          </p:cNvCxnSpPr>
          <p:nvPr/>
        </p:nvCxnSpPr>
        <p:spPr>
          <a:xfrm>
            <a:off x="5339976" y="3912945"/>
            <a:ext cx="1501335" cy="204451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0" name="Straight Arrow Connector 59"/>
          <p:cNvCxnSpPr>
            <a:endCxn id="26" idx="1"/>
          </p:cNvCxnSpPr>
          <p:nvPr/>
        </p:nvCxnSpPr>
        <p:spPr>
          <a:xfrm flipV="1">
            <a:off x="5361391" y="6009429"/>
            <a:ext cx="1360891" cy="67832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744" y="5525986"/>
            <a:ext cx="1925413" cy="1283295"/>
          </a:xfrm>
          <a:prstGeom prst="rect">
            <a:avLst/>
          </a:prstGeom>
        </p:spPr>
      </p:pic>
      <p:sp>
        <p:nvSpPr>
          <p:cNvPr id="4" name="TextBox 3"/>
          <p:cNvSpPr txBox="1"/>
          <p:nvPr/>
        </p:nvSpPr>
        <p:spPr>
          <a:xfrm>
            <a:off x="9523067" y="5154899"/>
            <a:ext cx="302804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a:t>Leonardo Da </a:t>
            </a:r>
            <a:r>
              <a:rPr lang="en-US" dirty="0" smtClean="0"/>
              <a:t>Vinci</a:t>
            </a:r>
            <a:endParaRPr lang="en-US" dirty="0"/>
          </a:p>
        </p:txBody>
      </p:sp>
      <p:sp>
        <p:nvSpPr>
          <p:cNvPr id="45" name="TextBox 44"/>
          <p:cNvSpPr txBox="1"/>
          <p:nvPr/>
        </p:nvSpPr>
        <p:spPr>
          <a:xfrm>
            <a:off x="9539396" y="5869696"/>
            <a:ext cx="302804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a:t>Leonardo De </a:t>
            </a:r>
            <a:r>
              <a:rPr lang="en-US" dirty="0" err="1" smtClean="0"/>
              <a:t>Marchi</a:t>
            </a:r>
            <a:endParaRPr lang="en-US" dirty="0" smtClean="0"/>
          </a:p>
        </p:txBody>
      </p:sp>
      <p:sp>
        <p:nvSpPr>
          <p:cNvPr id="46" name="TextBox 45"/>
          <p:cNvSpPr txBox="1"/>
          <p:nvPr/>
        </p:nvSpPr>
        <p:spPr>
          <a:xfrm>
            <a:off x="9539396" y="6629504"/>
            <a:ext cx="302804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a:t>Leonardo DI </a:t>
            </a:r>
            <a:r>
              <a:rPr lang="en-US" dirty="0" err="1"/>
              <a:t>Caprio</a:t>
            </a:r>
            <a:endParaRPr lang="en-US" dirty="0"/>
          </a:p>
        </p:txBody>
      </p:sp>
      <p:cxnSp>
        <p:nvCxnSpPr>
          <p:cNvPr id="48" name="Straight Arrow Connector 47"/>
          <p:cNvCxnSpPr>
            <a:stCxn id="13" idx="6"/>
          </p:cNvCxnSpPr>
          <p:nvPr/>
        </p:nvCxnSpPr>
        <p:spPr>
          <a:xfrm>
            <a:off x="3336829" y="5364186"/>
            <a:ext cx="1557547" cy="144388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9" name="Straight Arrow Connector 48"/>
          <p:cNvCxnSpPr>
            <a:stCxn id="16" idx="6"/>
          </p:cNvCxnSpPr>
          <p:nvPr/>
        </p:nvCxnSpPr>
        <p:spPr>
          <a:xfrm flipV="1">
            <a:off x="3336829" y="6808071"/>
            <a:ext cx="1557547" cy="73150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1" name="Straight Arrow Connector 50"/>
          <p:cNvCxnSpPr>
            <a:stCxn id="21" idx="6"/>
          </p:cNvCxnSpPr>
          <p:nvPr/>
        </p:nvCxnSpPr>
        <p:spPr>
          <a:xfrm>
            <a:off x="5334357" y="6687755"/>
            <a:ext cx="1395020" cy="659221"/>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sp>
        <p:nvSpPr>
          <p:cNvPr id="70" name="TextBox 69"/>
          <p:cNvSpPr txBox="1"/>
          <p:nvPr/>
        </p:nvSpPr>
        <p:spPr>
          <a:xfrm>
            <a:off x="9593854" y="4830232"/>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0.77</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71" name="TextBox 70"/>
          <p:cNvSpPr txBox="1"/>
          <p:nvPr/>
        </p:nvSpPr>
        <p:spPr>
          <a:xfrm>
            <a:off x="9539396" y="6386256"/>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0.12</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72" name="TextBox 71"/>
          <p:cNvSpPr txBox="1"/>
          <p:nvPr/>
        </p:nvSpPr>
        <p:spPr>
          <a:xfrm>
            <a:off x="9593854" y="5617374"/>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0.11</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73" name="Rounded Rectangle"/>
          <p:cNvSpPr/>
          <p:nvPr/>
        </p:nvSpPr>
        <p:spPr>
          <a:xfrm>
            <a:off x="8724716" y="4897774"/>
            <a:ext cx="717779" cy="2365637"/>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74" name="Oval 73"/>
          <p:cNvSpPr/>
          <p:nvPr/>
        </p:nvSpPr>
        <p:spPr>
          <a:xfrm>
            <a:off x="8821617" y="514830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75" name="Oval 74"/>
          <p:cNvSpPr/>
          <p:nvPr/>
        </p:nvSpPr>
        <p:spPr>
          <a:xfrm>
            <a:off x="8821617" y="585695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76" name="Oval 75"/>
          <p:cNvSpPr/>
          <p:nvPr/>
        </p:nvSpPr>
        <p:spPr>
          <a:xfrm>
            <a:off x="8822688" y="657174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cxnSp>
        <p:nvCxnSpPr>
          <p:cNvPr id="77" name="Straight Arrow Connector 76"/>
          <p:cNvCxnSpPr/>
          <p:nvPr/>
        </p:nvCxnSpPr>
        <p:spPr>
          <a:xfrm>
            <a:off x="7363825" y="4582666"/>
            <a:ext cx="1457792" cy="807873"/>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78" name="Straight Arrow Connector 77"/>
          <p:cNvCxnSpPr/>
          <p:nvPr/>
        </p:nvCxnSpPr>
        <p:spPr>
          <a:xfrm flipV="1">
            <a:off x="7363825" y="5390539"/>
            <a:ext cx="1457792" cy="56691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79" name="Straight Arrow Connector 78"/>
          <p:cNvCxnSpPr/>
          <p:nvPr/>
        </p:nvCxnSpPr>
        <p:spPr>
          <a:xfrm>
            <a:off x="7342410" y="3912945"/>
            <a:ext cx="1479207" cy="147759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0" name="Straight Arrow Connector 79"/>
          <p:cNvCxnSpPr/>
          <p:nvPr/>
        </p:nvCxnSpPr>
        <p:spPr>
          <a:xfrm flipV="1">
            <a:off x="7336791" y="5390539"/>
            <a:ext cx="1484826" cy="202751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1" name="Straight Arrow Connector 80"/>
          <p:cNvCxnSpPr/>
          <p:nvPr/>
        </p:nvCxnSpPr>
        <p:spPr>
          <a:xfrm>
            <a:off x="7363825" y="5957457"/>
            <a:ext cx="1360891" cy="123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2" name="Straight Arrow Connector 81"/>
          <p:cNvCxnSpPr/>
          <p:nvPr/>
        </p:nvCxnSpPr>
        <p:spPr>
          <a:xfrm>
            <a:off x="7363825" y="5957457"/>
            <a:ext cx="1407825" cy="840657"/>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3" name="Straight Arrow Connector 82"/>
          <p:cNvCxnSpPr/>
          <p:nvPr/>
        </p:nvCxnSpPr>
        <p:spPr>
          <a:xfrm flipV="1">
            <a:off x="7336791" y="6813987"/>
            <a:ext cx="1485897" cy="60406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4" name="Straight Arrow Connector 83"/>
          <p:cNvCxnSpPr/>
          <p:nvPr/>
        </p:nvCxnSpPr>
        <p:spPr>
          <a:xfrm>
            <a:off x="7363825" y="4582666"/>
            <a:ext cx="1457792" cy="151652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5" name="Straight Arrow Connector 84"/>
          <p:cNvCxnSpPr/>
          <p:nvPr/>
        </p:nvCxnSpPr>
        <p:spPr>
          <a:xfrm>
            <a:off x="7363825" y="4655535"/>
            <a:ext cx="1458863" cy="215845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6" name="Straight Arrow Connector 85"/>
          <p:cNvCxnSpPr/>
          <p:nvPr/>
        </p:nvCxnSpPr>
        <p:spPr>
          <a:xfrm flipV="1">
            <a:off x="7363825" y="6080593"/>
            <a:ext cx="1360891" cy="133746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7" name="Straight Arrow Connector 86"/>
          <p:cNvCxnSpPr/>
          <p:nvPr/>
        </p:nvCxnSpPr>
        <p:spPr>
          <a:xfrm>
            <a:off x="7342410" y="3912945"/>
            <a:ext cx="1479207" cy="218624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8" name="Straight Arrow Connector 87"/>
          <p:cNvCxnSpPr/>
          <p:nvPr/>
        </p:nvCxnSpPr>
        <p:spPr>
          <a:xfrm>
            <a:off x="7342410" y="3912945"/>
            <a:ext cx="1429240" cy="301704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28012409"/>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Dataset</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757772" y="3148487"/>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9" name="TextBox 8"/>
          <p:cNvSpPr txBox="1"/>
          <p:nvPr/>
        </p:nvSpPr>
        <p:spPr>
          <a:xfrm>
            <a:off x="1945741" y="8437399"/>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ctr"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State</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1" name="TextBox 40"/>
          <p:cNvSpPr txBox="1"/>
          <p:nvPr/>
        </p:nvSpPr>
        <p:spPr>
          <a:xfrm>
            <a:off x="9817486" y="8557737"/>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ctr" defTabSz="1300218" rtl="0" fontAlgn="auto" latinLnBrk="0" hangingPunct="0">
              <a:lnSpc>
                <a:spcPct val="100000"/>
              </a:lnSpc>
              <a:spcBef>
                <a:spcPts val="0"/>
              </a:spcBef>
              <a:spcAft>
                <a:spcPts val="0"/>
              </a:spcAft>
              <a:buClrTx/>
              <a:buSzTx/>
              <a:buFontTx/>
              <a:buNone/>
              <a:tabLst/>
            </a:pPr>
            <a:r>
              <a:rPr lang="en-US" dirty="0"/>
              <a:t>R</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eward</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3" name="TextBox 42"/>
          <p:cNvSpPr txBox="1"/>
          <p:nvPr/>
        </p:nvSpPr>
        <p:spPr>
          <a:xfrm>
            <a:off x="5853019" y="6005992"/>
            <a:ext cx="219820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7F7F7F"/>
                </a:solidFill>
                <a:effectLst/>
                <a:uFillTx/>
                <a:latin typeface="+mj-lt"/>
                <a:ea typeface="+mj-ea"/>
                <a:cs typeface="+mj-cs"/>
                <a:sym typeface="Lato Regular"/>
              </a:rPr>
              <a:t>Prob</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 Action 1</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pic>
        <p:nvPicPr>
          <p:cNvPr id="63" name="Picture 4" descr="mage result for openai space inva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170" y="3688772"/>
            <a:ext cx="3206356" cy="42083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1130" y="7097921"/>
            <a:ext cx="3303926" cy="799193"/>
          </a:xfrm>
          <a:prstGeom prst="rect">
            <a:avLst/>
          </a:prstGeom>
        </p:spPr>
      </p:pic>
      <p:sp>
        <p:nvSpPr>
          <p:cNvPr id="67" name="TextBox 66"/>
          <p:cNvSpPr txBox="1"/>
          <p:nvPr/>
        </p:nvSpPr>
        <p:spPr>
          <a:xfrm>
            <a:off x="5853019" y="6742266"/>
            <a:ext cx="219820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7F7F7F"/>
                </a:solidFill>
                <a:effectLst/>
                <a:uFillTx/>
                <a:latin typeface="+mj-lt"/>
                <a:ea typeface="+mj-ea"/>
                <a:cs typeface="+mj-cs"/>
                <a:sym typeface="Lato Regular"/>
              </a:rPr>
              <a:t>Prob</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 Action 2</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68" name="TextBox 67"/>
          <p:cNvSpPr txBox="1"/>
          <p:nvPr/>
        </p:nvSpPr>
        <p:spPr>
          <a:xfrm>
            <a:off x="5853019" y="7478540"/>
            <a:ext cx="219820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7F7F7F"/>
                </a:solidFill>
                <a:effectLst/>
                <a:uFillTx/>
                <a:latin typeface="+mj-lt"/>
                <a:ea typeface="+mj-ea"/>
                <a:cs typeface="+mj-cs"/>
                <a:sym typeface="Lato Regular"/>
              </a:rPr>
              <a:t>Prob</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 Action 3</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69" name="TextBox 68"/>
          <p:cNvSpPr txBox="1"/>
          <p:nvPr/>
        </p:nvSpPr>
        <p:spPr>
          <a:xfrm>
            <a:off x="6054050" y="8347833"/>
            <a:ext cx="1551214" cy="787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ctr" defTabSz="1300218" rtl="0" fontAlgn="auto" latinLnBrk="0" hangingPunct="0">
              <a:lnSpc>
                <a:spcPct val="100000"/>
              </a:lnSpc>
              <a:spcBef>
                <a:spcPts val="0"/>
              </a:spcBef>
              <a:spcAft>
                <a:spcPts val="0"/>
              </a:spcAft>
              <a:buClrTx/>
              <a:buSzTx/>
              <a:buFontTx/>
              <a:buNone/>
              <a:tabLst/>
            </a:pPr>
            <a:r>
              <a:rPr lang="en-US" dirty="0" err="1" smtClean="0"/>
              <a:t>Softmax</a:t>
            </a:r>
            <a:r>
              <a:rPr lang="en-US" dirty="0" smtClean="0"/>
              <a:t> Output</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Tree>
    <p:extLst>
      <p:ext uri="{BB962C8B-B14F-4D97-AF65-F5344CB8AC3E}">
        <p14:creationId xmlns:p14="http://schemas.microsoft.com/office/powerpoint/2010/main" val="43146094"/>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Dataset</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757772" y="3148487"/>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9" name="TextBox 8"/>
          <p:cNvSpPr txBox="1"/>
          <p:nvPr/>
        </p:nvSpPr>
        <p:spPr>
          <a:xfrm>
            <a:off x="1945741" y="8437399"/>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ctr"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State</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1" name="TextBox 40"/>
          <p:cNvSpPr txBox="1"/>
          <p:nvPr/>
        </p:nvSpPr>
        <p:spPr>
          <a:xfrm>
            <a:off x="9817486" y="8557737"/>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ctr" defTabSz="1300218" rtl="0" fontAlgn="auto" latinLnBrk="0" hangingPunct="0">
              <a:lnSpc>
                <a:spcPct val="100000"/>
              </a:lnSpc>
              <a:spcBef>
                <a:spcPts val="0"/>
              </a:spcBef>
              <a:spcAft>
                <a:spcPts val="0"/>
              </a:spcAft>
              <a:buClrTx/>
              <a:buSzTx/>
              <a:buFontTx/>
              <a:buNone/>
              <a:tabLst/>
            </a:pPr>
            <a:r>
              <a:rPr lang="en-US" dirty="0"/>
              <a:t>R</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eward</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pic>
        <p:nvPicPr>
          <p:cNvPr id="63" name="Picture 4" descr="mage result for openai space inva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170" y="3688772"/>
            <a:ext cx="3206356" cy="42083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1130" y="7097921"/>
            <a:ext cx="3303926" cy="799193"/>
          </a:xfrm>
          <a:prstGeom prst="rect">
            <a:avLst/>
          </a:prstGeom>
        </p:spPr>
      </p:pic>
      <p:sp>
        <p:nvSpPr>
          <p:cNvPr id="69" name="TextBox 68"/>
          <p:cNvSpPr txBox="1"/>
          <p:nvPr/>
        </p:nvSpPr>
        <p:spPr>
          <a:xfrm>
            <a:off x="6054050" y="8347833"/>
            <a:ext cx="1551214" cy="787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ctr" defTabSz="1300218" rtl="0" fontAlgn="auto" latinLnBrk="0" hangingPunct="0">
              <a:lnSpc>
                <a:spcPct val="100000"/>
              </a:lnSpc>
              <a:spcBef>
                <a:spcPts val="0"/>
              </a:spcBef>
              <a:spcAft>
                <a:spcPts val="0"/>
              </a:spcAft>
              <a:buClrTx/>
              <a:buSzTx/>
              <a:buFontTx/>
              <a:buNone/>
              <a:tabLst/>
            </a:pPr>
            <a:r>
              <a:rPr lang="en-US" dirty="0" smtClean="0"/>
              <a:t>Action taken</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3" name="Right Arrow 2"/>
          <p:cNvSpPr/>
          <p:nvPr/>
        </p:nvSpPr>
        <p:spPr>
          <a:xfrm>
            <a:off x="6054050" y="6939643"/>
            <a:ext cx="1551214" cy="957471"/>
          </a:xfrm>
          <a:prstGeom prst="rightArrow">
            <a:avLst/>
          </a:prstGeom>
          <a:solidFill>
            <a:srgbClr val="FFC000"/>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Tree>
    <p:extLst>
      <p:ext uri="{BB962C8B-B14F-4D97-AF65-F5344CB8AC3E}">
        <p14:creationId xmlns:p14="http://schemas.microsoft.com/office/powerpoint/2010/main" val="882421997"/>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a:t>
            </a:r>
            <a:r>
              <a:rPr lang="en-GB" dirty="0"/>
              <a:t>Reinforcement </a:t>
            </a:r>
            <a:r>
              <a:rPr lang="en-GB" dirty="0" smtClean="0"/>
              <a:t>learning</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1587019" y="3115830"/>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10" name="Rounded Rectangle"/>
          <p:cNvSpPr/>
          <p:nvPr/>
        </p:nvSpPr>
        <p:spPr>
          <a:xfrm>
            <a:off x="2926175" y="4112344"/>
            <a:ext cx="760571" cy="3807013"/>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8" name="Oval 7"/>
          <p:cNvSpPr/>
          <p:nvPr/>
        </p:nvSpPr>
        <p:spPr>
          <a:xfrm>
            <a:off x="3023076" y="436431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3" name="Oval 12"/>
          <p:cNvSpPr/>
          <p:nvPr/>
        </p:nvSpPr>
        <p:spPr>
          <a:xfrm>
            <a:off x="3023076" y="507296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4" name="Oval 13"/>
          <p:cNvSpPr/>
          <p:nvPr/>
        </p:nvSpPr>
        <p:spPr>
          <a:xfrm>
            <a:off x="3024147" y="578775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5" name="Oval 14"/>
          <p:cNvSpPr/>
          <p:nvPr/>
        </p:nvSpPr>
        <p:spPr>
          <a:xfrm>
            <a:off x="3023076" y="651805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6" name="Oval 15"/>
          <p:cNvSpPr/>
          <p:nvPr/>
        </p:nvSpPr>
        <p:spPr>
          <a:xfrm>
            <a:off x="3023076" y="724835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8" name="Rounded Rectangle"/>
          <p:cNvSpPr/>
          <p:nvPr/>
        </p:nvSpPr>
        <p:spPr>
          <a:xfrm>
            <a:off x="4928609" y="3369643"/>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19" name="Oval 18"/>
          <p:cNvSpPr/>
          <p:nvPr/>
        </p:nvSpPr>
        <p:spPr>
          <a:xfrm>
            <a:off x="5020604" y="495758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0" name="Oval 19"/>
          <p:cNvSpPr/>
          <p:nvPr/>
        </p:nvSpPr>
        <p:spPr>
          <a:xfrm>
            <a:off x="5047638" y="5666232"/>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1" name="Oval 20"/>
          <p:cNvSpPr/>
          <p:nvPr/>
        </p:nvSpPr>
        <p:spPr>
          <a:xfrm>
            <a:off x="5020604" y="639653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2" name="Oval 21"/>
          <p:cNvSpPr/>
          <p:nvPr/>
        </p:nvSpPr>
        <p:spPr>
          <a:xfrm>
            <a:off x="5020604" y="712682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3" name="Oval 22"/>
          <p:cNvSpPr/>
          <p:nvPr/>
        </p:nvSpPr>
        <p:spPr>
          <a:xfrm>
            <a:off x="5020604" y="7841625"/>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4" name="Oval 23"/>
          <p:cNvSpPr/>
          <p:nvPr/>
        </p:nvSpPr>
        <p:spPr>
          <a:xfrm>
            <a:off x="5026223" y="362172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5" name="Oval 24"/>
          <p:cNvSpPr/>
          <p:nvPr/>
        </p:nvSpPr>
        <p:spPr>
          <a:xfrm>
            <a:off x="5047638" y="429144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6" name="Rounded Rectangle"/>
          <p:cNvSpPr/>
          <p:nvPr/>
        </p:nvSpPr>
        <p:spPr>
          <a:xfrm>
            <a:off x="6931043" y="3369643"/>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27" name="Oval 26"/>
          <p:cNvSpPr/>
          <p:nvPr/>
        </p:nvSpPr>
        <p:spPr>
          <a:xfrm>
            <a:off x="7023038" y="495758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8" name="Oval 27"/>
          <p:cNvSpPr/>
          <p:nvPr/>
        </p:nvSpPr>
        <p:spPr>
          <a:xfrm>
            <a:off x="7050072" y="5666232"/>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9" name="Oval 28"/>
          <p:cNvSpPr/>
          <p:nvPr/>
        </p:nvSpPr>
        <p:spPr>
          <a:xfrm>
            <a:off x="7023038" y="639653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0" name="Oval 29"/>
          <p:cNvSpPr/>
          <p:nvPr/>
        </p:nvSpPr>
        <p:spPr>
          <a:xfrm>
            <a:off x="7023038" y="712682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1" name="Oval 30"/>
          <p:cNvSpPr/>
          <p:nvPr/>
        </p:nvSpPr>
        <p:spPr>
          <a:xfrm>
            <a:off x="7023038" y="7841625"/>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2" name="Oval 31"/>
          <p:cNvSpPr/>
          <p:nvPr/>
        </p:nvSpPr>
        <p:spPr>
          <a:xfrm>
            <a:off x="7028657" y="362172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3" name="Oval 32"/>
          <p:cNvSpPr/>
          <p:nvPr/>
        </p:nvSpPr>
        <p:spPr>
          <a:xfrm>
            <a:off x="7050072" y="429144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9" name="TextBox 8"/>
          <p:cNvSpPr txBox="1"/>
          <p:nvPr/>
        </p:nvSpPr>
        <p:spPr>
          <a:xfrm>
            <a:off x="2421338" y="8880112"/>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Input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1" name="TextBox 40"/>
          <p:cNvSpPr txBox="1"/>
          <p:nvPr/>
        </p:nvSpPr>
        <p:spPr>
          <a:xfrm>
            <a:off x="4533287" y="8880112"/>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First </a:t>
            </a:r>
            <a:r>
              <a:rPr lang="en-US" dirty="0" smtClean="0"/>
              <a:t>La</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2" name="TextBox 41"/>
          <p:cNvSpPr txBox="1"/>
          <p:nvPr/>
        </p:nvSpPr>
        <p:spPr>
          <a:xfrm>
            <a:off x="6485360" y="8880112"/>
            <a:ext cx="176857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Second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3" name="TextBox 42"/>
          <p:cNvSpPr txBox="1"/>
          <p:nvPr/>
        </p:nvSpPr>
        <p:spPr>
          <a:xfrm>
            <a:off x="8777284" y="8880112"/>
            <a:ext cx="204504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lang="en-US" smtClean="0"/>
              <a:t>Output </a:t>
            </a:r>
            <a:r>
              <a:rPr kumimoji="0" lang="en-US" sz="2400" b="0" i="0" u="none" strike="noStrike" cap="none" spc="0" normalizeH="0" baseline="0" smtClean="0">
                <a:ln>
                  <a:noFill/>
                </a:ln>
                <a:solidFill>
                  <a:srgbClr val="7F7F7F"/>
                </a:solidFill>
                <a:effectLst/>
                <a:uFillTx/>
                <a:latin typeface="+mj-lt"/>
                <a:ea typeface="+mj-ea"/>
                <a:cs typeface="+mj-cs"/>
                <a:sym typeface="Lato Regular"/>
              </a:rPr>
              <a:t>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cxnSp>
        <p:nvCxnSpPr>
          <p:cNvPr id="3" name="Straight Arrow Connector 2"/>
          <p:cNvCxnSpPr>
            <a:stCxn id="8" idx="6"/>
            <a:endCxn id="24" idx="2"/>
          </p:cNvCxnSpPr>
          <p:nvPr/>
        </p:nvCxnSpPr>
        <p:spPr>
          <a:xfrm flipV="1">
            <a:off x="3545590" y="3863959"/>
            <a:ext cx="1480633" cy="74259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0" name="Straight Arrow Connector 39"/>
          <p:cNvCxnSpPr>
            <a:stCxn id="8" idx="6"/>
            <a:endCxn id="25" idx="2"/>
          </p:cNvCxnSpPr>
          <p:nvPr/>
        </p:nvCxnSpPr>
        <p:spPr>
          <a:xfrm flipV="1">
            <a:off x="3545590" y="4533680"/>
            <a:ext cx="1502048" cy="7286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4" name="Straight Arrow Connector 43"/>
          <p:cNvCxnSpPr>
            <a:stCxn id="25" idx="6"/>
            <a:endCxn id="33" idx="2"/>
          </p:cNvCxnSpPr>
          <p:nvPr/>
        </p:nvCxnSpPr>
        <p:spPr>
          <a:xfrm>
            <a:off x="5570152" y="4533680"/>
            <a:ext cx="1479920" cy="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0" name="Straight Arrow Connector 49"/>
          <p:cNvCxnSpPr>
            <a:stCxn id="8" idx="6"/>
          </p:cNvCxnSpPr>
          <p:nvPr/>
        </p:nvCxnSpPr>
        <p:spPr>
          <a:xfrm>
            <a:off x="3545590" y="4606549"/>
            <a:ext cx="1405147" cy="2000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3" name="Straight Arrow Connector 52"/>
          <p:cNvCxnSpPr>
            <a:stCxn id="24" idx="6"/>
            <a:endCxn id="28" idx="2"/>
          </p:cNvCxnSpPr>
          <p:nvPr/>
        </p:nvCxnSpPr>
        <p:spPr>
          <a:xfrm>
            <a:off x="5548737" y="3863959"/>
            <a:ext cx="1501335" cy="204451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0" name="Straight Arrow Connector 59"/>
          <p:cNvCxnSpPr>
            <a:endCxn id="26" idx="1"/>
          </p:cNvCxnSpPr>
          <p:nvPr/>
        </p:nvCxnSpPr>
        <p:spPr>
          <a:xfrm flipV="1">
            <a:off x="5570152" y="5960443"/>
            <a:ext cx="1360891" cy="67832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sp>
        <p:nvSpPr>
          <p:cNvPr id="4" name="TextBox 3"/>
          <p:cNvSpPr txBox="1"/>
          <p:nvPr/>
        </p:nvSpPr>
        <p:spPr>
          <a:xfrm>
            <a:off x="9731828" y="5105913"/>
            <a:ext cx="1244958"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smtClean="0"/>
              <a:t>Action 1</a:t>
            </a:r>
            <a:endParaRPr lang="en-US" dirty="0"/>
          </a:p>
        </p:txBody>
      </p:sp>
      <p:sp>
        <p:nvSpPr>
          <p:cNvPr id="46" name="TextBox 45"/>
          <p:cNvSpPr txBox="1"/>
          <p:nvPr/>
        </p:nvSpPr>
        <p:spPr>
          <a:xfrm>
            <a:off x="9748158" y="6580518"/>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smtClean="0"/>
              <a:t>Action 3</a:t>
            </a:r>
            <a:endParaRPr lang="en-US" dirty="0"/>
          </a:p>
        </p:txBody>
      </p:sp>
      <p:cxnSp>
        <p:nvCxnSpPr>
          <p:cNvPr id="48" name="Straight Arrow Connector 47"/>
          <p:cNvCxnSpPr>
            <a:stCxn id="13" idx="6"/>
          </p:cNvCxnSpPr>
          <p:nvPr/>
        </p:nvCxnSpPr>
        <p:spPr>
          <a:xfrm>
            <a:off x="3545590" y="5315200"/>
            <a:ext cx="1557547" cy="144388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9" name="Straight Arrow Connector 48"/>
          <p:cNvCxnSpPr>
            <a:stCxn id="16" idx="6"/>
          </p:cNvCxnSpPr>
          <p:nvPr/>
        </p:nvCxnSpPr>
        <p:spPr>
          <a:xfrm flipV="1">
            <a:off x="3545590" y="6759085"/>
            <a:ext cx="1557547" cy="73150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1" name="Straight Arrow Connector 50"/>
          <p:cNvCxnSpPr>
            <a:stCxn id="21" idx="6"/>
          </p:cNvCxnSpPr>
          <p:nvPr/>
        </p:nvCxnSpPr>
        <p:spPr>
          <a:xfrm>
            <a:off x="5543118" y="6638769"/>
            <a:ext cx="1395020" cy="659221"/>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sp>
        <p:nvSpPr>
          <p:cNvPr id="70" name="TextBox 69"/>
          <p:cNvSpPr txBox="1"/>
          <p:nvPr/>
        </p:nvSpPr>
        <p:spPr>
          <a:xfrm>
            <a:off x="9802615" y="4781246"/>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0.77</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71" name="TextBox 70"/>
          <p:cNvSpPr txBox="1"/>
          <p:nvPr/>
        </p:nvSpPr>
        <p:spPr>
          <a:xfrm>
            <a:off x="9748157" y="6320941"/>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0.12</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72" name="TextBox 71"/>
          <p:cNvSpPr txBox="1"/>
          <p:nvPr/>
        </p:nvSpPr>
        <p:spPr>
          <a:xfrm>
            <a:off x="9748157" y="5550234"/>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0.11</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73" name="Rounded Rectangle"/>
          <p:cNvSpPr/>
          <p:nvPr/>
        </p:nvSpPr>
        <p:spPr>
          <a:xfrm>
            <a:off x="8933477" y="4848788"/>
            <a:ext cx="717779" cy="2365637"/>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74" name="Oval 73"/>
          <p:cNvSpPr/>
          <p:nvPr/>
        </p:nvSpPr>
        <p:spPr>
          <a:xfrm>
            <a:off x="9030378" y="50993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75" name="Oval 74"/>
          <p:cNvSpPr/>
          <p:nvPr/>
        </p:nvSpPr>
        <p:spPr>
          <a:xfrm>
            <a:off x="9030378" y="5807965"/>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76" name="Oval 75"/>
          <p:cNvSpPr/>
          <p:nvPr/>
        </p:nvSpPr>
        <p:spPr>
          <a:xfrm>
            <a:off x="9031449" y="6522762"/>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cxnSp>
        <p:nvCxnSpPr>
          <p:cNvPr id="77" name="Straight Arrow Connector 76"/>
          <p:cNvCxnSpPr/>
          <p:nvPr/>
        </p:nvCxnSpPr>
        <p:spPr>
          <a:xfrm>
            <a:off x="7572586" y="4533680"/>
            <a:ext cx="1457792" cy="807873"/>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78" name="Straight Arrow Connector 77"/>
          <p:cNvCxnSpPr/>
          <p:nvPr/>
        </p:nvCxnSpPr>
        <p:spPr>
          <a:xfrm flipV="1">
            <a:off x="7572586" y="5341553"/>
            <a:ext cx="1457792" cy="56691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79" name="Straight Arrow Connector 78"/>
          <p:cNvCxnSpPr/>
          <p:nvPr/>
        </p:nvCxnSpPr>
        <p:spPr>
          <a:xfrm>
            <a:off x="7551171" y="3863959"/>
            <a:ext cx="1479207" cy="147759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0" name="Straight Arrow Connector 79"/>
          <p:cNvCxnSpPr/>
          <p:nvPr/>
        </p:nvCxnSpPr>
        <p:spPr>
          <a:xfrm flipV="1">
            <a:off x="7545552" y="5341553"/>
            <a:ext cx="1484826" cy="202751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1" name="Straight Arrow Connector 80"/>
          <p:cNvCxnSpPr/>
          <p:nvPr/>
        </p:nvCxnSpPr>
        <p:spPr>
          <a:xfrm>
            <a:off x="7572586" y="5908471"/>
            <a:ext cx="1360891" cy="123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2" name="Straight Arrow Connector 81"/>
          <p:cNvCxnSpPr/>
          <p:nvPr/>
        </p:nvCxnSpPr>
        <p:spPr>
          <a:xfrm>
            <a:off x="7572586" y="5908471"/>
            <a:ext cx="1407825" cy="840657"/>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3" name="Straight Arrow Connector 82"/>
          <p:cNvCxnSpPr/>
          <p:nvPr/>
        </p:nvCxnSpPr>
        <p:spPr>
          <a:xfrm flipV="1">
            <a:off x="7545552" y="6765001"/>
            <a:ext cx="1485897" cy="60406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4" name="Straight Arrow Connector 83"/>
          <p:cNvCxnSpPr/>
          <p:nvPr/>
        </p:nvCxnSpPr>
        <p:spPr>
          <a:xfrm>
            <a:off x="7572586" y="4533680"/>
            <a:ext cx="1457792" cy="151652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5" name="Straight Arrow Connector 84"/>
          <p:cNvCxnSpPr/>
          <p:nvPr/>
        </p:nvCxnSpPr>
        <p:spPr>
          <a:xfrm>
            <a:off x="7572586" y="4606549"/>
            <a:ext cx="1458863" cy="215845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6" name="Straight Arrow Connector 85"/>
          <p:cNvCxnSpPr/>
          <p:nvPr/>
        </p:nvCxnSpPr>
        <p:spPr>
          <a:xfrm flipV="1">
            <a:off x="7572586" y="6031607"/>
            <a:ext cx="1360891" cy="133746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7" name="Straight Arrow Connector 86"/>
          <p:cNvCxnSpPr/>
          <p:nvPr/>
        </p:nvCxnSpPr>
        <p:spPr>
          <a:xfrm>
            <a:off x="7551171" y="3863959"/>
            <a:ext cx="1479207" cy="218624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8" name="Straight Arrow Connector 87"/>
          <p:cNvCxnSpPr/>
          <p:nvPr/>
        </p:nvCxnSpPr>
        <p:spPr>
          <a:xfrm>
            <a:off x="7551171" y="3863959"/>
            <a:ext cx="1429240" cy="301704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pic>
        <p:nvPicPr>
          <p:cNvPr id="63" name="Picture 4" descr="mage result for openai space inva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55" y="4331958"/>
            <a:ext cx="2188814" cy="287281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9748158" y="5820710"/>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smtClean="0"/>
              <a:t>Action 2</a:t>
            </a:r>
          </a:p>
        </p:txBody>
      </p:sp>
      <p:sp>
        <p:nvSpPr>
          <p:cNvPr id="90" name="TextBox 89"/>
          <p:cNvSpPr txBox="1"/>
          <p:nvPr/>
        </p:nvSpPr>
        <p:spPr>
          <a:xfrm>
            <a:off x="11096498" y="5713275"/>
            <a:ext cx="264975"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algn="ctr"/>
            <a:r>
              <a:rPr lang="en-US" dirty="0" smtClean="0"/>
              <a:t>X</a:t>
            </a:r>
          </a:p>
        </p:txBody>
      </p:sp>
      <p:sp>
        <p:nvSpPr>
          <p:cNvPr id="91" name="TextBox 90"/>
          <p:cNvSpPr txBox="1"/>
          <p:nvPr/>
        </p:nvSpPr>
        <p:spPr>
          <a:xfrm>
            <a:off x="11481185" y="5720158"/>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smtClean="0"/>
              <a:t>Reward</a:t>
            </a:r>
            <a:endParaRPr lang="en-US" dirty="0"/>
          </a:p>
        </p:txBody>
      </p:sp>
    </p:spTree>
    <p:extLst>
      <p:ext uri="{BB962C8B-B14F-4D97-AF65-F5344CB8AC3E}">
        <p14:creationId xmlns:p14="http://schemas.microsoft.com/office/powerpoint/2010/main" val="1569863758"/>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he Problem"/>
          <p:cNvSpPr/>
          <p:nvPr/>
        </p:nvSpPr>
        <p:spPr>
          <a:xfrm>
            <a:off x="1042462" y="2692387"/>
            <a:ext cx="4712027" cy="677106"/>
          </a:xfrm>
          <a:prstGeom prst="rect">
            <a:avLst/>
          </a:prstGeom>
          <a:ln w="12700">
            <a:miter lim="400000"/>
          </a:ln>
          <a:extLst>
            <a:ext uri="{C572A759-6A51-4108-AA02-DFA0A04FC94B}">
              <ma14:wrappingTextBoxFlag xmlns:ma14="http://schemas.microsoft.com/office/mac/drawingml/2011/main" val="1"/>
            </a:ext>
          </a:extLst>
        </p:spPr>
        <p:txBody>
          <a:bodyPr lIns="18287" tIns="18287" rIns="18287" bIns="18287">
            <a:spAutoFit/>
          </a:bodyPr>
          <a:lstStyle>
            <a:lvl1pPr>
              <a:buClrTx/>
              <a:buSzTx/>
              <a:buFontTx/>
              <a:buNone/>
              <a:defRPr sz="7800">
                <a:solidFill>
                  <a:srgbClr val="607491"/>
                </a:solidFill>
                <a:latin typeface="Bebas Neue Regular"/>
                <a:ea typeface="Bebas Neue Regular"/>
                <a:cs typeface="Bebas Neue Regular"/>
                <a:sym typeface="Bebas Neue Regular"/>
              </a:defRPr>
            </a:lvl1pPr>
          </a:lstStyle>
          <a:p>
            <a:r>
              <a:rPr lang="en-GB" sz="4160" dirty="0"/>
              <a:t>Policy gradients</a:t>
            </a:r>
            <a:endParaRPr sz="4160" dirty="0"/>
          </a:p>
        </p:txBody>
      </p:sp>
      <p:sp>
        <p:nvSpPr>
          <p:cNvPr id="437" name="Rectangle"/>
          <p:cNvSpPr/>
          <p:nvPr/>
        </p:nvSpPr>
        <p:spPr>
          <a:xfrm rot="5400000">
            <a:off x="6739729" y="-2023454"/>
            <a:ext cx="93671" cy="9185272"/>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p:sp>
        <p:nvSpPr>
          <p:cNvPr id="438" name="Rectangle"/>
          <p:cNvSpPr/>
          <p:nvPr/>
        </p:nvSpPr>
        <p:spPr>
          <a:xfrm rot="5400000">
            <a:off x="7199178" y="-3634369"/>
            <a:ext cx="93671" cy="12407101"/>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p:grpSp>
        <p:nvGrpSpPr>
          <p:cNvPr id="449" name="Group"/>
          <p:cNvGrpSpPr/>
          <p:nvPr/>
        </p:nvGrpSpPr>
        <p:grpSpPr>
          <a:xfrm>
            <a:off x="1544807" y="4034893"/>
            <a:ext cx="9915187" cy="3229682"/>
            <a:chOff x="0" y="0"/>
            <a:chExt cx="18590973" cy="6055653"/>
          </a:xfrm>
        </p:grpSpPr>
        <p:grpSp>
          <p:nvGrpSpPr>
            <p:cNvPr id="441" name="Group"/>
            <p:cNvGrpSpPr/>
            <p:nvPr/>
          </p:nvGrpSpPr>
          <p:grpSpPr>
            <a:xfrm>
              <a:off x="7158444" y="0"/>
              <a:ext cx="5050137" cy="2271374"/>
              <a:chOff x="0" y="0"/>
              <a:chExt cx="5050135" cy="2271373"/>
            </a:xfrm>
          </p:grpSpPr>
          <p:sp>
            <p:nvSpPr>
              <p:cNvPr id="439" name="Rounded Rectangle"/>
              <p:cNvSpPr/>
              <p:nvPr/>
            </p:nvSpPr>
            <p:spPr>
              <a:xfrm>
                <a:off x="0" y="0"/>
                <a:ext cx="5050136" cy="2271374"/>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440" name="agent"/>
              <p:cNvSpPr/>
              <p:nvPr/>
            </p:nvSpPr>
            <p:spPr>
              <a:xfrm>
                <a:off x="1186129" y="498866"/>
                <a:ext cx="2677875" cy="125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lgn="ctr">
                  <a:buClrTx/>
                  <a:buSzTx/>
                  <a:buFontTx/>
                  <a:buNone/>
                  <a:defRPr sz="6200">
                    <a:solidFill>
                      <a:srgbClr val="FFFFFF"/>
                    </a:solidFill>
                    <a:latin typeface="Bebas Neue Regular"/>
                    <a:ea typeface="Bebas Neue Regular"/>
                    <a:cs typeface="Bebas Neue Regular"/>
                    <a:sym typeface="Bebas Neue Regular"/>
                  </a:defRPr>
                </a:lvl1pPr>
              </a:lstStyle>
              <a:p>
                <a:r>
                  <a:rPr lang="en-GB" sz="3306" dirty="0"/>
                  <a:t>𝝅𝜽(</a:t>
                </a:r>
                <a:r>
                  <a:rPr lang="en-GB" sz="3306" dirty="0" err="1"/>
                  <a:t>s|a</a:t>
                </a:r>
                <a:r>
                  <a:rPr lang="en-GB" sz="3306" dirty="0"/>
                  <a:t>)</a:t>
                </a:r>
                <a:endParaRPr sz="3306" dirty="0"/>
              </a:p>
            </p:txBody>
          </p:sp>
        </p:grpSp>
        <p:grpSp>
          <p:nvGrpSpPr>
            <p:cNvPr id="444" name="Group"/>
            <p:cNvGrpSpPr/>
            <p:nvPr/>
          </p:nvGrpSpPr>
          <p:grpSpPr>
            <a:xfrm>
              <a:off x="7158444" y="3784277"/>
              <a:ext cx="5050139" cy="2271376"/>
              <a:chOff x="0" y="104501"/>
              <a:chExt cx="5050137" cy="2271375"/>
            </a:xfrm>
          </p:grpSpPr>
          <p:sp>
            <p:nvSpPr>
              <p:cNvPr id="442" name="Rounded Rectangle"/>
              <p:cNvSpPr/>
              <p:nvPr/>
            </p:nvSpPr>
            <p:spPr>
              <a:xfrm>
                <a:off x="0" y="104501"/>
                <a:ext cx="5050137" cy="2271375"/>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443" name="environment"/>
              <p:cNvSpPr/>
              <p:nvPr/>
            </p:nvSpPr>
            <p:spPr>
              <a:xfrm>
                <a:off x="322328" y="498866"/>
                <a:ext cx="4405477" cy="125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lgn="ctr">
                  <a:buClrTx/>
                  <a:buSzTx/>
                  <a:buFontTx/>
                  <a:buNone/>
                  <a:defRPr sz="6200">
                    <a:solidFill>
                      <a:srgbClr val="FFFFFF"/>
                    </a:solidFill>
                    <a:latin typeface="Bebas Neue Regular"/>
                    <a:ea typeface="Bebas Neue Regular"/>
                    <a:cs typeface="Bebas Neue Regular"/>
                    <a:sym typeface="Bebas Neue Regular"/>
                  </a:defRPr>
                </a:lvl1pPr>
              </a:lstStyle>
              <a:p>
                <a:r>
                  <a:rPr sz="3306"/>
                  <a:t>environment</a:t>
                </a:r>
              </a:p>
            </p:txBody>
          </p:sp>
        </p:grpSp>
        <p:sp>
          <p:nvSpPr>
            <p:cNvPr id="445" name="Shape"/>
            <p:cNvSpPr/>
            <p:nvPr/>
          </p:nvSpPr>
          <p:spPr>
            <a:xfrm rot="5400000" flipH="1">
              <a:off x="12617127" y="1299019"/>
              <a:ext cx="3583823" cy="365807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18287" tIns="18287" rIns="18287" bIns="18287" numCol="1" anchor="ctr">
              <a:noAutofit/>
            </a:bodyPr>
            <a:lstStyle/>
            <a:p>
              <a:pPr>
                <a:buClrTx/>
                <a:buSzTx/>
                <a:buFontTx/>
                <a:buNone/>
                <a:defRPr>
                  <a:latin typeface="Trebuchet MS"/>
                  <a:ea typeface="Trebuchet MS"/>
                  <a:cs typeface="Trebuchet MS"/>
                  <a:sym typeface="Trebuchet MS"/>
                </a:defRPr>
              </a:pPr>
              <a:endParaRPr sz="1280"/>
            </a:p>
          </p:txBody>
        </p:sp>
        <p:sp>
          <p:nvSpPr>
            <p:cNvPr id="446" name="feedback"/>
            <p:cNvSpPr/>
            <p:nvPr/>
          </p:nvSpPr>
          <p:spPr>
            <a:xfrm>
              <a:off x="0" y="2696870"/>
              <a:ext cx="3147789" cy="1191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r>
                <a:rPr sz="3200"/>
                <a:t>feedback</a:t>
              </a:r>
            </a:p>
          </p:txBody>
        </p:sp>
        <p:sp>
          <p:nvSpPr>
            <p:cNvPr id="447" name="action"/>
            <p:cNvSpPr/>
            <p:nvPr/>
          </p:nvSpPr>
          <p:spPr>
            <a:xfrm>
              <a:off x="16422822" y="2307247"/>
              <a:ext cx="2168151" cy="1191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r>
                <a:rPr sz="3200"/>
                <a:t>action</a:t>
              </a:r>
            </a:p>
          </p:txBody>
        </p:sp>
        <p:sp>
          <p:nvSpPr>
            <p:cNvPr id="448" name="Shape"/>
            <p:cNvSpPr/>
            <p:nvPr/>
          </p:nvSpPr>
          <p:spPr>
            <a:xfrm rot="16200000" flipH="1">
              <a:off x="3179583" y="995979"/>
              <a:ext cx="3583824" cy="3658071"/>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18287" tIns="18287" rIns="18287" bIns="18287" numCol="1" anchor="ctr">
              <a:noAutofit/>
            </a:bodyPr>
            <a:lstStyle/>
            <a:p>
              <a:pPr>
                <a:buClrTx/>
                <a:buSzTx/>
                <a:buFontTx/>
                <a:buNone/>
                <a:defRPr>
                  <a:latin typeface="Trebuchet MS"/>
                  <a:ea typeface="Trebuchet MS"/>
                  <a:cs typeface="Trebuchet MS"/>
                  <a:sym typeface="Trebuchet MS"/>
                </a:defRPr>
              </a:pPr>
              <a:endParaRPr sz="1280"/>
            </a:p>
          </p:txBody>
        </p:sp>
      </p:grpSp>
      <p:pic>
        <p:nvPicPr>
          <p:cNvPr id="1026" name="Picture 2" descr="mage result for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293" y="3082791"/>
            <a:ext cx="1348109" cy="9521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openai space invad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443" y="3234155"/>
            <a:ext cx="812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056052" y="3399075"/>
            <a:ext cx="1224646" cy="4708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87650" hangingPunct="1">
              <a:defRPr/>
            </a:pPr>
            <a:r>
              <a:rPr lang="en-US" sz="2560">
                <a:solidFill>
                  <a:srgbClr val="000000"/>
                </a:solidFill>
                <a:sym typeface="Lato Light"/>
              </a:rPr>
              <a:t>Actions</a:t>
            </a:r>
            <a:endParaRPr lang="en-US" sz="2560" dirty="0">
              <a:solidFill>
                <a:srgbClr val="000000"/>
              </a:solidFill>
              <a:sym typeface="Lato Light"/>
            </a:endParaRPr>
          </a:p>
        </p:txBody>
      </p:sp>
    </p:spTree>
    <p:extLst>
      <p:ext uri="{BB962C8B-B14F-4D97-AF65-F5344CB8AC3E}">
        <p14:creationId xmlns:p14="http://schemas.microsoft.com/office/powerpoint/2010/main" val="4302847"/>
      </p:ext>
    </p:extLst>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Shape 1042"/>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endParaRPr dirty="0"/>
          </a:p>
        </p:txBody>
      </p:sp>
      <p:sp>
        <p:nvSpPr>
          <p:cNvPr id="1043" name="Shape 104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44" name="Shape 1044"/>
          <p:cNvSpPr/>
          <p:nvPr/>
        </p:nvSpPr>
        <p:spPr>
          <a:xfrm>
            <a:off x="757770" y="4024786"/>
            <a:ext cx="2985131" cy="26686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Estimate the value function</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Policy is implicit (eg 𝜀-greedy)</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i.e. Sarsa, </a:t>
            </a:r>
            <a:br/>
            <a:r>
              <a:t>Q-learning</a:t>
            </a:r>
          </a:p>
        </p:txBody>
      </p:sp>
      <p:sp>
        <p:nvSpPr>
          <p:cNvPr id="1045" name="Shape 1045"/>
          <p:cNvSpPr/>
          <p:nvPr/>
        </p:nvSpPr>
        <p:spPr>
          <a:xfrm>
            <a:off x="757771" y="3402486"/>
            <a:ext cx="4188406"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000">
                <a:solidFill>
                  <a:srgbClr val="D3E146"/>
                </a:solidFill>
                <a:latin typeface="Bebas Neue Regular"/>
                <a:ea typeface="Bebas Neue Regular"/>
                <a:cs typeface="Bebas Neue Regular"/>
                <a:sym typeface="Bebas Neue Regular"/>
              </a:defRPr>
            </a:lvl1pPr>
          </a:lstStyle>
          <a:p>
            <a:r>
              <a:t>Value-based methods</a:t>
            </a:r>
          </a:p>
        </p:txBody>
      </p:sp>
      <p:sp>
        <p:nvSpPr>
          <p:cNvPr id="1046" name="Shape 1046"/>
          <p:cNvSpPr/>
          <p:nvPr/>
        </p:nvSpPr>
        <p:spPr>
          <a:xfrm>
            <a:off x="5381845" y="3921345"/>
            <a:ext cx="5168933" cy="5168933"/>
          </a:xfrm>
          <a:prstGeom prst="ellipse">
            <a:avLst/>
          </a:prstGeom>
          <a:ln w="114300">
            <a:solidFill>
              <a:srgbClr val="D3E146"/>
            </a:solidFill>
            <a:miter lim="400000"/>
          </a:ln>
        </p:spPr>
        <p:txBody>
          <a:bodyPr lIns="24383" tIns="24383" rIns="24383" bIns="24383" anchor="ctr"/>
          <a:lstStyle/>
          <a:p>
            <a:pPr>
              <a:defRPr>
                <a:latin typeface="Calibri"/>
                <a:ea typeface="Calibri"/>
                <a:cs typeface="Calibri"/>
                <a:sym typeface="Calibri"/>
              </a:defRPr>
            </a:pPr>
            <a:endParaRPr/>
          </a:p>
        </p:txBody>
      </p:sp>
      <p:sp>
        <p:nvSpPr>
          <p:cNvPr id="1047" name="Shape 1047"/>
          <p:cNvSpPr/>
          <p:nvPr/>
        </p:nvSpPr>
        <p:spPr>
          <a:xfrm>
            <a:off x="5852419" y="6829866"/>
            <a:ext cx="2486969" cy="1132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defTabSz="914400">
              <a:defRPr sz="3400">
                <a:solidFill>
                  <a:srgbClr val="000000"/>
                </a:solidFill>
                <a:latin typeface="Lato Light"/>
                <a:ea typeface="Lato Light"/>
                <a:cs typeface="Lato Light"/>
                <a:sym typeface="Lato Light"/>
              </a:defRPr>
            </a:pPr>
            <a:r>
              <a:t>Value-based </a:t>
            </a:r>
          </a:p>
          <a:p>
            <a:pPr algn="ctr" defTabSz="914400">
              <a:defRPr sz="3400">
                <a:solidFill>
                  <a:srgbClr val="000000"/>
                </a:solidFill>
                <a:latin typeface="Lato Light"/>
                <a:ea typeface="Lato Light"/>
                <a:cs typeface="Lato Light"/>
                <a:sym typeface="Lato Light"/>
              </a:defRPr>
            </a:pPr>
            <a:r>
              <a:t>methods</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Shape 1049"/>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endParaRPr dirty="0"/>
          </a:p>
        </p:txBody>
      </p:sp>
      <p:sp>
        <p:nvSpPr>
          <p:cNvPr id="1050" name="Shape 105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51" name="Shape 1051"/>
          <p:cNvSpPr/>
          <p:nvPr/>
        </p:nvSpPr>
        <p:spPr>
          <a:xfrm>
            <a:off x="757770" y="4024786"/>
            <a:ext cx="2985131" cy="2310000"/>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lang="en-US" dirty="0"/>
              <a:t>No value </a:t>
            </a:r>
            <a:r>
              <a:rPr lang="en-US" dirty="0" smtClean="0"/>
              <a:t>function</a:t>
            </a:r>
            <a:endParaRPr lang="en-GB" dirty="0" smtClean="0"/>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Estimate </a:t>
            </a:r>
            <a:r>
              <a:rPr dirty="0"/>
              <a:t>the policy</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For </a:t>
            </a:r>
            <a:r>
              <a:rPr dirty="0"/>
              <a:t>simpler problems</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i.e. Reinforce</a:t>
            </a:r>
          </a:p>
        </p:txBody>
      </p:sp>
      <p:sp>
        <p:nvSpPr>
          <p:cNvPr id="1052" name="Shape 1052"/>
          <p:cNvSpPr/>
          <p:nvPr/>
        </p:nvSpPr>
        <p:spPr>
          <a:xfrm>
            <a:off x="757771" y="3402486"/>
            <a:ext cx="4188406"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lvl="1">
              <a:defRPr sz="4000">
                <a:solidFill>
                  <a:srgbClr val="A3C6D4"/>
                </a:solidFill>
                <a:latin typeface="Bebas Neue Regular"/>
                <a:ea typeface="Bebas Neue Regular"/>
                <a:cs typeface="Bebas Neue Regular"/>
                <a:sym typeface="Bebas Neue Regular"/>
              </a:defRPr>
            </a:pPr>
            <a:r>
              <a:t>Policy-Based methods</a:t>
            </a:r>
          </a:p>
        </p:txBody>
      </p:sp>
      <p:sp>
        <p:nvSpPr>
          <p:cNvPr id="1053" name="Shape 1053"/>
          <p:cNvSpPr/>
          <p:nvPr/>
        </p:nvSpPr>
        <p:spPr>
          <a:xfrm>
            <a:off x="5373563" y="3921345"/>
            <a:ext cx="5168929" cy="5168933"/>
          </a:xfrm>
          <a:prstGeom prst="ellipse">
            <a:avLst/>
          </a:prstGeom>
          <a:ln w="114300">
            <a:solidFill>
              <a:srgbClr val="A3C6D4"/>
            </a:solidFill>
            <a:miter lim="400000"/>
          </a:ln>
        </p:spPr>
        <p:txBody>
          <a:bodyPr lIns="24383" tIns="24383" rIns="24383" bIns="24383" anchor="ctr"/>
          <a:lstStyle/>
          <a:p>
            <a:pPr>
              <a:defRPr>
                <a:latin typeface="Calibri"/>
                <a:ea typeface="Calibri"/>
                <a:cs typeface="Calibri"/>
                <a:sym typeface="Calibri"/>
              </a:defRPr>
            </a:pPr>
            <a:endParaRPr/>
          </a:p>
        </p:txBody>
      </p:sp>
      <p:sp>
        <p:nvSpPr>
          <p:cNvPr id="1054" name="Shape 1054"/>
          <p:cNvSpPr/>
          <p:nvPr/>
        </p:nvSpPr>
        <p:spPr>
          <a:xfrm>
            <a:off x="7606482" y="6829866"/>
            <a:ext cx="2486970" cy="1132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914400">
              <a:defRPr sz="3400">
                <a:solidFill>
                  <a:srgbClr val="000000"/>
                </a:solidFill>
                <a:latin typeface="Lato Light"/>
                <a:ea typeface="Lato Light"/>
                <a:cs typeface="Lato Light"/>
                <a:sym typeface="Lato Light"/>
              </a:defRPr>
            </a:lvl1pPr>
          </a:lstStyle>
          <a:p>
            <a:r>
              <a:t>Policy-based methods</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p:nvPr/>
        </p:nvSpPr>
        <p:spPr>
          <a:xfrm>
            <a:off x="757772" y="1964250"/>
            <a:ext cx="699836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Actor Critic Models</a:t>
            </a:r>
          </a:p>
        </p:txBody>
      </p:sp>
      <p:sp>
        <p:nvSpPr>
          <p:cNvPr id="1057" name="Shape 105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1063" name="Group 1063"/>
          <p:cNvGrpSpPr/>
          <p:nvPr/>
        </p:nvGrpSpPr>
        <p:grpSpPr>
          <a:xfrm>
            <a:off x="2462308" y="3921344"/>
            <a:ext cx="8080186" cy="5168935"/>
            <a:chOff x="0" y="-1"/>
            <a:chExt cx="8080184" cy="5168934"/>
          </a:xfrm>
        </p:grpSpPr>
        <p:sp>
          <p:nvSpPr>
            <p:cNvPr id="1058" name="Shape 1058"/>
            <p:cNvSpPr/>
            <p:nvPr/>
          </p:nvSpPr>
          <p:spPr>
            <a:xfrm>
              <a:off x="2911254" y="-2"/>
              <a:ext cx="5168931" cy="5168936"/>
            </a:xfrm>
            <a:prstGeom prst="ellipse">
              <a:avLst/>
            </a:prstGeom>
            <a:noFill/>
            <a:ln w="114300" cap="flat">
              <a:solidFill>
                <a:srgbClr val="A3C6D4"/>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1059" name="Shape 1059"/>
            <p:cNvSpPr/>
            <p:nvPr/>
          </p:nvSpPr>
          <p:spPr>
            <a:xfrm>
              <a:off x="-1" y="-2"/>
              <a:ext cx="5168929" cy="5168936"/>
            </a:xfrm>
            <a:prstGeom prst="ellipse">
              <a:avLst/>
            </a:prstGeom>
            <a:noFill/>
            <a:ln w="1143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1060" name="Shape 1060"/>
            <p:cNvSpPr/>
            <p:nvPr/>
          </p:nvSpPr>
          <p:spPr>
            <a:xfrm>
              <a:off x="470573" y="2908521"/>
              <a:ext cx="2486971"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defTabSz="914400">
                <a:defRPr sz="3400">
                  <a:solidFill>
                    <a:srgbClr val="000000"/>
                  </a:solidFill>
                  <a:latin typeface="Lato Light"/>
                  <a:ea typeface="Lato Light"/>
                  <a:cs typeface="Lato Light"/>
                  <a:sym typeface="Lato Light"/>
                </a:defRPr>
              </a:pPr>
              <a:r>
                <a:t>Value-based </a:t>
              </a:r>
            </a:p>
            <a:p>
              <a:pPr algn="ctr" defTabSz="914400">
                <a:defRPr sz="3400">
                  <a:solidFill>
                    <a:srgbClr val="000000"/>
                  </a:solidFill>
                  <a:latin typeface="Lato Light"/>
                  <a:ea typeface="Lato Light"/>
                  <a:cs typeface="Lato Light"/>
                  <a:sym typeface="Lato Light"/>
                </a:defRPr>
              </a:pPr>
              <a:r>
                <a:t>methods</a:t>
              </a:r>
            </a:p>
          </p:txBody>
        </p:sp>
        <p:sp>
          <p:nvSpPr>
            <p:cNvPr id="1061" name="Shape 1061"/>
            <p:cNvSpPr/>
            <p:nvPr/>
          </p:nvSpPr>
          <p:spPr>
            <a:xfrm>
              <a:off x="2807374" y="1876986"/>
              <a:ext cx="2486970"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sz="3400">
                  <a:solidFill>
                    <a:srgbClr val="000000"/>
                  </a:solidFill>
                  <a:latin typeface="Lato Light"/>
                  <a:ea typeface="Lato Light"/>
                  <a:cs typeface="Lato Light"/>
                  <a:sym typeface="Lato Light"/>
                </a:defRPr>
              </a:lvl1pPr>
            </a:lstStyle>
            <a:p>
              <a:r>
                <a:t>Actor-critic methods</a:t>
              </a:r>
            </a:p>
          </p:txBody>
        </p:sp>
        <p:sp>
          <p:nvSpPr>
            <p:cNvPr id="1062" name="Shape 1062"/>
            <p:cNvSpPr/>
            <p:nvPr/>
          </p:nvSpPr>
          <p:spPr>
            <a:xfrm>
              <a:off x="5144174" y="2908521"/>
              <a:ext cx="2486970"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sz="3400">
                  <a:solidFill>
                    <a:srgbClr val="000000"/>
                  </a:solidFill>
                  <a:latin typeface="Lato Light"/>
                  <a:ea typeface="Lato Light"/>
                  <a:cs typeface="Lato Light"/>
                  <a:sym typeface="Lato Light"/>
                </a:defRPr>
              </a:lvl1pPr>
            </a:lstStyle>
            <a:p>
              <a:r>
                <a:t>Policy-based methods</a:t>
              </a:r>
            </a:p>
          </p:txBody>
        </p:sp>
      </p:gr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p:nvPr/>
        </p:nvSpPr>
        <p:spPr>
          <a:xfrm>
            <a:off x="757772" y="1964250"/>
            <a:ext cx="6464669"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RL Algorithm</a:t>
            </a:r>
            <a:endParaRPr dirty="0"/>
          </a:p>
        </p:txBody>
      </p:sp>
      <p:sp>
        <p:nvSpPr>
          <p:cNvPr id="1070" name="Shape 107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71" name="Shape 1071"/>
          <p:cNvSpPr/>
          <p:nvPr/>
        </p:nvSpPr>
        <p:spPr>
          <a:xfrm>
            <a:off x="757772" y="3148487"/>
            <a:ext cx="11037655" cy="4207956"/>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a:t>Get the state from the environment.</a:t>
            </a:r>
          </a:p>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a:t>Feed forward our policy network to predict the probability of each </a:t>
            </a:r>
            <a:r>
              <a:rPr lang="en-US" dirty="0" smtClean="0"/>
              <a:t>action,</a:t>
            </a:r>
          </a:p>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smtClean="0"/>
              <a:t>Sample </a:t>
            </a:r>
            <a:r>
              <a:rPr lang="en-US" dirty="0"/>
              <a:t>from this distribution to choose which action to take </a:t>
            </a:r>
            <a:endParaRPr lang="en-US" dirty="0" smtClean="0"/>
          </a:p>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smtClean="0"/>
              <a:t>Receive </a:t>
            </a:r>
            <a:r>
              <a:rPr lang="en-US" dirty="0"/>
              <a:t>the reward and the next state </a:t>
            </a:r>
            <a:r>
              <a:rPr lang="en-US" dirty="0" smtClean="0"/>
              <a:t>state.</a:t>
            </a:r>
            <a:endParaRPr lang="en-US" dirty="0"/>
          </a:p>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a:t>Store this transition sequence of state, action, reward, for later training.</a:t>
            </a:r>
          </a:p>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a:t>Repeat </a:t>
            </a:r>
            <a:r>
              <a:rPr lang="en-US" dirty="0" smtClean="0"/>
              <a:t>the previous steps till the episode end.</a:t>
            </a:r>
            <a:endParaRPr lang="en-US" dirty="0"/>
          </a:p>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a:t>Once the episode is over, we train our neural network to learn from our stored transitions using our reward guided loss function.</a:t>
            </a:r>
          </a:p>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a:t>Play next episode and repeat steps </a:t>
            </a:r>
            <a:r>
              <a:rPr lang="en-US" dirty="0" smtClean="0"/>
              <a:t>above</a:t>
            </a:r>
            <a:r>
              <a:rPr lang="en-US" dirty="0"/>
              <a:t>.</a:t>
            </a:r>
          </a:p>
        </p:txBody>
      </p:sp>
    </p:spTree>
    <p:extLst>
      <p:ext uri="{BB962C8B-B14F-4D97-AF65-F5344CB8AC3E}">
        <p14:creationId xmlns:p14="http://schemas.microsoft.com/office/powerpoint/2010/main" val="56463904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unSUPERVISED</a:t>
            </a:r>
          </a:p>
        </p:txBody>
      </p:sp>
      <p:sp>
        <p:nvSpPr>
          <p:cNvPr id="339" name="Shape 3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340" name="Shape 340"/>
          <p:cNvSpPr/>
          <p:nvPr/>
        </p:nvSpPr>
        <p:spPr>
          <a:xfrm>
            <a:off x="954423" y="3394566"/>
            <a:ext cx="3393217"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41" name="Shape 341"/>
          <p:cNvSpPr/>
          <p:nvPr/>
        </p:nvSpPr>
        <p:spPr>
          <a:xfrm>
            <a:off x="1885307" y="4337691"/>
            <a:ext cx="1084632"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defRPr sz="4300">
                <a:solidFill>
                  <a:srgbClr val="FFFFFF"/>
                </a:solidFill>
                <a:latin typeface="Bebas Neue Regular"/>
                <a:ea typeface="Bebas Neue Regular"/>
                <a:cs typeface="Bebas Neue Regular"/>
                <a:sym typeface="Bebas Neue Regular"/>
              </a:defRPr>
            </a:lvl1pPr>
          </a:lstStyle>
          <a:p>
            <a:r>
              <a:t>INPUT</a:t>
            </a:r>
          </a:p>
        </p:txBody>
      </p:sp>
      <p:sp>
        <p:nvSpPr>
          <p:cNvPr id="342" name="Shape 342"/>
          <p:cNvSpPr/>
          <p:nvPr/>
        </p:nvSpPr>
        <p:spPr>
          <a:xfrm>
            <a:off x="8657159" y="3394566"/>
            <a:ext cx="3393218"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43" name="Shape 343"/>
          <p:cNvSpPr/>
          <p:nvPr/>
        </p:nvSpPr>
        <p:spPr>
          <a:xfrm>
            <a:off x="8881264" y="4349455"/>
            <a:ext cx="2966194"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300">
                <a:solidFill>
                  <a:srgbClr val="FFFFFF"/>
                </a:solidFill>
                <a:latin typeface="Bebas Neue Regular"/>
                <a:ea typeface="Bebas Neue Regular"/>
                <a:cs typeface="Bebas Neue Regular"/>
                <a:sym typeface="Bebas Neue Regular"/>
              </a:defRPr>
            </a:lvl1pPr>
          </a:lstStyle>
          <a:p>
            <a:r>
              <a:t>input clustered</a:t>
            </a:r>
          </a:p>
        </p:txBody>
      </p:sp>
      <p:pic>
        <p:nvPicPr>
          <p:cNvPr id="344" name="image4.png" descr="Picture 7"/>
          <p:cNvPicPr>
            <a:picLocks noChangeAspect="1"/>
          </p:cNvPicPr>
          <p:nvPr/>
        </p:nvPicPr>
        <p:blipFill>
          <a:blip r:embed="rId2">
            <a:extLst/>
          </a:blip>
          <a:stretch>
            <a:fillRect/>
          </a:stretch>
        </p:blipFill>
        <p:spPr>
          <a:xfrm>
            <a:off x="1197436" y="6344137"/>
            <a:ext cx="2460376" cy="2772067"/>
          </a:xfrm>
          <a:prstGeom prst="rect">
            <a:avLst/>
          </a:prstGeom>
          <a:ln w="12700">
            <a:miter lim="400000"/>
          </a:ln>
        </p:spPr>
      </p:pic>
      <p:pic>
        <p:nvPicPr>
          <p:cNvPr id="345" name="image5.png" descr="Picture 6"/>
          <p:cNvPicPr>
            <a:picLocks noChangeAspect="1"/>
          </p:cNvPicPr>
          <p:nvPr/>
        </p:nvPicPr>
        <p:blipFill>
          <a:blip r:embed="rId3">
            <a:extLst/>
          </a:blip>
          <a:stretch>
            <a:fillRect/>
          </a:stretch>
        </p:blipFill>
        <p:spPr>
          <a:xfrm>
            <a:off x="9172612" y="6409675"/>
            <a:ext cx="2383496" cy="2640990"/>
          </a:xfrm>
          <a:prstGeom prst="rect">
            <a:avLst/>
          </a:prstGeom>
          <a:ln w="12700">
            <a:miter lim="400000"/>
          </a:ln>
        </p:spPr>
      </p:pic>
      <p:sp>
        <p:nvSpPr>
          <p:cNvPr id="346" name="Shape 346"/>
          <p:cNvSpPr/>
          <p:nvPr/>
        </p:nvSpPr>
        <p:spPr>
          <a:xfrm>
            <a:off x="5020890" y="3823318"/>
            <a:ext cx="2963019" cy="1693819"/>
          </a:xfrm>
          <a:prstGeom prst="roundRect">
            <a:avLst>
              <a:gd name="adj" fmla="val 26240"/>
            </a:avLst>
          </a:prstGeom>
          <a:solidFill>
            <a:srgbClr val="A3C6D4"/>
          </a:solidFill>
          <a:ln w="3175">
            <a:solidFill>
              <a:srgbClr val="FFFFFF"/>
            </a:solidFill>
            <a:miter/>
          </a:ln>
        </p:spPr>
        <p:txBody>
          <a:bodyPr lIns="24383" tIns="24383" rIns="24383" bIns="24383" anchor="ctr"/>
          <a:lstStyle/>
          <a:p>
            <a:pPr>
              <a:defRPr>
                <a:solidFill>
                  <a:srgbClr val="A3C6D4"/>
                </a:solidFill>
                <a:latin typeface="Calibri"/>
                <a:ea typeface="Calibri"/>
                <a:cs typeface="Calibri"/>
                <a:sym typeface="Calibri"/>
              </a:defRPr>
            </a:pPr>
            <a:endParaRPr/>
          </a:p>
        </p:txBody>
      </p:sp>
      <p:sp>
        <p:nvSpPr>
          <p:cNvPr id="347" name="Shape 347"/>
          <p:cNvSpPr/>
          <p:nvPr/>
        </p:nvSpPr>
        <p:spPr>
          <a:xfrm>
            <a:off x="5716818" y="4220392"/>
            <a:ext cx="157116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5600">
                <a:solidFill>
                  <a:srgbClr val="FFFFFF"/>
                </a:solidFill>
                <a:latin typeface="Bebas Neue Regular"/>
                <a:ea typeface="Bebas Neue Regular"/>
                <a:cs typeface="Bebas Neue Regular"/>
                <a:sym typeface="Bebas Neue Regular"/>
              </a:defRPr>
            </a:lvl1pPr>
          </a:lstStyle>
          <a:p>
            <a:r>
              <a:t>MODEL</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Actor Critic Models</a:t>
            </a:r>
          </a:p>
        </p:txBody>
      </p:sp>
      <p:sp>
        <p:nvSpPr>
          <p:cNvPr id="1070" name="Shape 107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71" name="Shape 1071"/>
          <p:cNvSpPr/>
          <p:nvPr/>
        </p:nvSpPr>
        <p:spPr>
          <a:xfrm>
            <a:off x="757772" y="3148487"/>
            <a:ext cx="11037655" cy="37862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spcBef>
                <a:spcPts val="700"/>
              </a:spcBef>
              <a:defRPr sz="2500">
                <a:solidFill>
                  <a:srgbClr val="000000"/>
                </a:solidFill>
                <a:latin typeface="Lato Light"/>
                <a:ea typeface="Lato Light"/>
                <a:cs typeface="Lato Light"/>
                <a:sym typeface="Lato Light"/>
              </a:defRPr>
            </a:pPr>
            <a:r>
              <a:t>In TD models:</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TD only evaluates a particular policy </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Does not learn a better policy </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We can change the policy as we learn </a:t>
            </a:r>
          </a:p>
          <a:p>
            <a:pPr defTabSz="1300480">
              <a:spcBef>
                <a:spcPts val="700"/>
              </a:spcBef>
              <a:defRPr sz="2500">
                <a:solidFill>
                  <a:srgbClr val="000000"/>
                </a:solidFill>
                <a:latin typeface="Lato Light"/>
                <a:ea typeface="Lato Light"/>
                <a:cs typeface="Lato Light"/>
                <a:sym typeface="Lato Light"/>
              </a:defRPr>
            </a:pPr>
            <a:endParaRPr/>
          </a:p>
          <a:p>
            <a:pPr defTabSz="1300480">
              <a:spcBef>
                <a:spcPts val="700"/>
              </a:spcBef>
              <a:defRPr sz="2500">
                <a:solidFill>
                  <a:srgbClr val="000000"/>
                </a:solidFill>
                <a:latin typeface="Lato Light"/>
                <a:ea typeface="Lato Light"/>
                <a:cs typeface="Lato Light"/>
                <a:sym typeface="Lato Light"/>
              </a:defRPr>
            </a:pPr>
            <a:r>
              <a:t>In AC models:</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Policy is the actor </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Value-function estimate is the critic</a:t>
            </a:r>
          </a:p>
        </p:txBody>
      </p:sp>
      <p:sp>
        <p:nvSpPr>
          <p:cNvPr id="1072" name="Shape 1072"/>
          <p:cNvSpPr/>
          <p:nvPr/>
        </p:nvSpPr>
        <p:spPr>
          <a:xfrm>
            <a:off x="834864" y="7483988"/>
            <a:ext cx="11335071" cy="531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lgn="ctr">
              <a:defRPr sz="3200">
                <a:solidFill>
                  <a:srgbClr val="FF9F00"/>
                </a:solidFill>
                <a:latin typeface="Bebas Neue Regular"/>
                <a:ea typeface="Bebas Neue Regular"/>
                <a:cs typeface="Bebas Neue Regular"/>
                <a:sym typeface="Bebas Neue Regular"/>
              </a:defRPr>
            </a:lvl1pPr>
          </a:lstStyle>
          <a:p>
            <a:r>
              <a:t>Success is generally dependent on the starting policy being “good enough”</a:t>
            </a: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Shape 1065"/>
          <p:cNvSpPr/>
          <p:nvPr/>
        </p:nvSpPr>
        <p:spPr>
          <a:xfrm>
            <a:off x="757772" y="1964250"/>
            <a:ext cx="699836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Actor Critic Models</a:t>
            </a:r>
          </a:p>
        </p:txBody>
      </p:sp>
      <p:sp>
        <p:nvSpPr>
          <p:cNvPr id="1066" name="Shape 1066"/>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59" name="Group 58"/>
          <p:cNvGrpSpPr/>
          <p:nvPr/>
        </p:nvGrpSpPr>
        <p:grpSpPr>
          <a:xfrm>
            <a:off x="2291903" y="3464703"/>
            <a:ext cx="9178766" cy="5533775"/>
            <a:chOff x="991271" y="3676974"/>
            <a:chExt cx="9178766" cy="5533775"/>
          </a:xfrm>
        </p:grpSpPr>
        <p:grpSp>
          <p:nvGrpSpPr>
            <p:cNvPr id="6" name="Group"/>
            <p:cNvGrpSpPr/>
            <p:nvPr/>
          </p:nvGrpSpPr>
          <p:grpSpPr>
            <a:xfrm>
              <a:off x="991271" y="3676974"/>
              <a:ext cx="9178766" cy="5533775"/>
              <a:chOff x="1380789" y="-4320174"/>
              <a:chExt cx="17210184" cy="10375827"/>
            </a:xfrm>
          </p:grpSpPr>
          <p:grpSp>
            <p:nvGrpSpPr>
              <p:cNvPr id="7" name="Group"/>
              <p:cNvGrpSpPr/>
              <p:nvPr/>
            </p:nvGrpSpPr>
            <p:grpSpPr>
              <a:xfrm>
                <a:off x="7158444" y="-4320174"/>
                <a:ext cx="5050139" cy="6591549"/>
                <a:chOff x="0" y="-4320172"/>
                <a:chExt cx="5050137" cy="6591546"/>
              </a:xfrm>
            </p:grpSpPr>
            <p:sp>
              <p:nvSpPr>
                <p:cNvPr id="15" name="Rounded Rectangle"/>
                <p:cNvSpPr/>
                <p:nvPr/>
              </p:nvSpPr>
              <p:spPr>
                <a:xfrm>
                  <a:off x="0" y="-4320172"/>
                  <a:ext cx="5050137" cy="6591546"/>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16" name="agent"/>
                <p:cNvSpPr/>
                <p:nvPr/>
              </p:nvSpPr>
              <p:spPr>
                <a:xfrm>
                  <a:off x="1186130" y="498866"/>
                  <a:ext cx="2677875" cy="125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lgn="ctr">
                    <a:buClrTx/>
                    <a:buSzTx/>
                    <a:buFontTx/>
                    <a:buNone/>
                    <a:defRPr sz="6200">
                      <a:solidFill>
                        <a:srgbClr val="FFFFFF"/>
                      </a:solidFill>
                      <a:latin typeface="Bebas Neue Regular"/>
                      <a:ea typeface="Bebas Neue Regular"/>
                      <a:cs typeface="Bebas Neue Regular"/>
                      <a:sym typeface="Bebas Neue Regular"/>
                    </a:defRPr>
                  </a:lvl1pPr>
                </a:lstStyle>
                <a:p>
                  <a:r>
                    <a:rPr lang="en-GB" sz="3306" b="1" dirty="0" smtClean="0"/>
                    <a:t>Actor</a:t>
                  </a:r>
                  <a:endParaRPr sz="3306" b="1" dirty="0"/>
                </a:p>
              </p:txBody>
            </p:sp>
          </p:grpSp>
          <p:grpSp>
            <p:nvGrpSpPr>
              <p:cNvPr id="8" name="Group"/>
              <p:cNvGrpSpPr/>
              <p:nvPr/>
            </p:nvGrpSpPr>
            <p:grpSpPr>
              <a:xfrm>
                <a:off x="7158444" y="3784277"/>
                <a:ext cx="5050139" cy="2271376"/>
                <a:chOff x="0" y="104501"/>
                <a:chExt cx="5050137" cy="2271375"/>
              </a:xfrm>
            </p:grpSpPr>
            <p:sp>
              <p:nvSpPr>
                <p:cNvPr id="13" name="Rounded Rectangle"/>
                <p:cNvSpPr/>
                <p:nvPr/>
              </p:nvSpPr>
              <p:spPr>
                <a:xfrm>
                  <a:off x="0" y="104501"/>
                  <a:ext cx="5050137" cy="2271375"/>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14" name="environment"/>
                <p:cNvSpPr/>
                <p:nvPr/>
              </p:nvSpPr>
              <p:spPr>
                <a:xfrm>
                  <a:off x="322328" y="498866"/>
                  <a:ext cx="4405477" cy="125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lgn="ctr">
                    <a:buClrTx/>
                    <a:buSzTx/>
                    <a:buFontTx/>
                    <a:buNone/>
                    <a:defRPr sz="6200">
                      <a:solidFill>
                        <a:srgbClr val="FFFFFF"/>
                      </a:solidFill>
                      <a:latin typeface="Bebas Neue Regular"/>
                      <a:ea typeface="Bebas Neue Regular"/>
                      <a:cs typeface="Bebas Neue Regular"/>
                      <a:sym typeface="Bebas Neue Regular"/>
                    </a:defRPr>
                  </a:lvl1pPr>
                </a:lstStyle>
                <a:p>
                  <a:r>
                    <a:rPr sz="3306" dirty="0" smtClean="0"/>
                    <a:t>environment</a:t>
                  </a:r>
                  <a:endParaRPr sz="3306" dirty="0"/>
                </a:p>
              </p:txBody>
            </p:sp>
          </p:grpSp>
          <p:sp>
            <p:nvSpPr>
              <p:cNvPr id="9" name="Shape"/>
              <p:cNvSpPr/>
              <p:nvPr/>
            </p:nvSpPr>
            <p:spPr>
              <a:xfrm rot="5400000" flipH="1">
                <a:off x="12617127" y="1299019"/>
                <a:ext cx="3583823" cy="365807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18287" tIns="18287" rIns="18287" bIns="18287" numCol="1" anchor="ctr">
                <a:noAutofit/>
              </a:bodyPr>
              <a:lstStyle/>
              <a:p>
                <a:pPr>
                  <a:buClrTx/>
                  <a:buSzTx/>
                  <a:buFontTx/>
                  <a:buNone/>
                  <a:defRPr>
                    <a:latin typeface="Trebuchet MS"/>
                    <a:ea typeface="Trebuchet MS"/>
                    <a:cs typeface="Trebuchet MS"/>
                    <a:sym typeface="Trebuchet MS"/>
                  </a:defRPr>
                </a:pPr>
                <a:endParaRPr sz="1280"/>
              </a:p>
            </p:txBody>
          </p:sp>
          <p:sp>
            <p:nvSpPr>
              <p:cNvPr id="10" name="feedback"/>
              <p:cNvSpPr/>
              <p:nvPr/>
            </p:nvSpPr>
            <p:spPr>
              <a:xfrm>
                <a:off x="1380789" y="2707845"/>
                <a:ext cx="2359970" cy="1191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pPr algn="ctr"/>
                <a:r>
                  <a:rPr lang="en-GB" sz="3200" dirty="0" smtClean="0"/>
                  <a:t>reward</a:t>
                </a:r>
                <a:endParaRPr sz="3200" dirty="0"/>
              </a:p>
            </p:txBody>
          </p:sp>
          <p:sp>
            <p:nvSpPr>
              <p:cNvPr id="11" name="action"/>
              <p:cNvSpPr/>
              <p:nvPr/>
            </p:nvSpPr>
            <p:spPr>
              <a:xfrm>
                <a:off x="16422822" y="2307247"/>
                <a:ext cx="2168151" cy="1191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r>
                  <a:rPr sz="3200"/>
                  <a:t>action</a:t>
                </a:r>
              </a:p>
            </p:txBody>
          </p:sp>
        </p:grpSp>
        <p:sp>
          <p:nvSpPr>
            <p:cNvPr id="17" name="agent"/>
            <p:cNvSpPr/>
            <p:nvPr/>
          </p:nvSpPr>
          <p:spPr>
            <a:xfrm>
              <a:off x="4737946" y="4218505"/>
              <a:ext cx="1428201" cy="668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lgn="ctr">
                <a:buClrTx/>
                <a:buSzTx/>
                <a:buFontTx/>
                <a:buNone/>
                <a:defRPr sz="6200">
                  <a:solidFill>
                    <a:srgbClr val="FFFFFF"/>
                  </a:solidFill>
                  <a:latin typeface="Bebas Neue Regular"/>
                  <a:ea typeface="Bebas Neue Regular"/>
                  <a:cs typeface="Bebas Neue Regular"/>
                  <a:sym typeface="Bebas Neue Regular"/>
                </a:defRPr>
              </a:lvl1pPr>
            </a:lstStyle>
            <a:p>
              <a:r>
                <a:rPr lang="en-GB" sz="3306" b="1" dirty="0" smtClean="0"/>
                <a:t>Critic</a:t>
              </a:r>
              <a:endParaRPr sz="3306" b="1" dirty="0"/>
            </a:p>
          </p:txBody>
        </p:sp>
        <p:cxnSp>
          <p:nvCxnSpPr>
            <p:cNvPr id="4" name="Straight Arrow Connector 3"/>
            <p:cNvCxnSpPr/>
            <p:nvPr/>
          </p:nvCxnSpPr>
          <p:spPr>
            <a:xfrm flipV="1">
              <a:off x="5419388" y="4666928"/>
              <a:ext cx="0" cy="1593483"/>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5" name="Straight Arrow Connector 24"/>
            <p:cNvCxnSpPr/>
            <p:nvPr/>
          </p:nvCxnSpPr>
          <p:spPr>
            <a:xfrm>
              <a:off x="3347356" y="4666928"/>
              <a:ext cx="1567543" cy="0"/>
            </a:xfrm>
            <a:prstGeom prst="straightConnector1">
              <a:avLst/>
            </a:prstGeom>
            <a:noFill/>
            <a:ln w="139700" cap="flat">
              <a:solidFill>
                <a:srgbClr val="FF9F00"/>
              </a:solidFill>
              <a:prstDash val="solid"/>
              <a:round/>
              <a:tailEnd type="triangle"/>
            </a:ln>
            <a:effectLst/>
            <a:sp3d/>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2574214" y="4218505"/>
              <a:ext cx="2340685" cy="0"/>
            </a:xfrm>
            <a:prstGeom prst="straightConnector1">
              <a:avLst/>
            </a:prstGeom>
            <a:noFill/>
            <a:ln w="139700" cap="flat">
              <a:solidFill>
                <a:srgbClr val="FF9F00"/>
              </a:solidFill>
              <a:prstDash val="solid"/>
              <a:round/>
              <a:tailEnd type="triangle"/>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H="1">
              <a:off x="2574214" y="4154358"/>
              <a:ext cx="20191" cy="4821123"/>
            </a:xfrm>
            <a:prstGeom prst="line">
              <a:avLst/>
            </a:prstGeom>
            <a:noFill/>
            <a:ln w="139700" cap="flat">
              <a:solidFill>
                <a:srgbClr val="FF9F00"/>
              </a:solidFill>
              <a:prstDash val="solid"/>
              <a:round/>
            </a:ln>
            <a:effectLst/>
            <a:sp3d/>
          </p:spPr>
          <p:style>
            <a:lnRef idx="0">
              <a:scrgbClr r="0" g="0" b="0"/>
            </a:lnRef>
            <a:fillRef idx="0">
              <a:scrgbClr r="0" g="0" b="0"/>
            </a:fillRef>
            <a:effectRef idx="0">
              <a:scrgbClr r="0" g="0" b="0"/>
            </a:effectRef>
            <a:fontRef idx="none"/>
          </p:style>
        </p:cxnSp>
        <p:cxnSp>
          <p:nvCxnSpPr>
            <p:cNvPr id="33" name="Straight Connector 32"/>
            <p:cNvCxnSpPr/>
            <p:nvPr/>
          </p:nvCxnSpPr>
          <p:spPr>
            <a:xfrm flipH="1">
              <a:off x="3322691" y="4604660"/>
              <a:ext cx="24665" cy="3856589"/>
            </a:xfrm>
            <a:prstGeom prst="line">
              <a:avLst/>
            </a:prstGeom>
            <a:noFill/>
            <a:ln w="139700" cap="flat">
              <a:solidFill>
                <a:srgbClr val="FF9F00"/>
              </a:solidFill>
              <a:prstDash val="solid"/>
              <a:round/>
            </a:ln>
            <a:effectLst/>
            <a:sp3d/>
          </p:spPr>
          <p:style>
            <a:lnRef idx="0">
              <a:scrgbClr r="0" g="0" b="0"/>
            </a:lnRef>
            <a:fillRef idx="0">
              <a:scrgbClr r="0" g="0" b="0"/>
            </a:fillRef>
            <a:effectRef idx="0">
              <a:scrgbClr r="0" g="0" b="0"/>
            </a:effectRef>
            <a:fontRef idx="none"/>
          </p:style>
        </p:cxnSp>
        <p:cxnSp>
          <p:nvCxnSpPr>
            <p:cNvPr id="35" name="Straight Arrow Connector 34"/>
            <p:cNvCxnSpPr/>
            <p:nvPr/>
          </p:nvCxnSpPr>
          <p:spPr>
            <a:xfrm>
              <a:off x="3288915" y="6547945"/>
              <a:ext cx="1567543" cy="0"/>
            </a:xfrm>
            <a:prstGeom prst="straightConnector1">
              <a:avLst/>
            </a:prstGeom>
            <a:noFill/>
            <a:ln w="139700" cap="flat">
              <a:solidFill>
                <a:srgbClr val="FF9F00"/>
              </a:solidFill>
              <a:prstDash val="solid"/>
              <a:round/>
              <a:tailEnd type="triangle"/>
            </a:ln>
            <a:effectLst/>
            <a:sp3d/>
          </p:spPr>
          <p:style>
            <a:lnRef idx="0">
              <a:scrgbClr r="0" g="0" b="0"/>
            </a:lnRef>
            <a:fillRef idx="0">
              <a:scrgbClr r="0" g="0" b="0"/>
            </a:fillRef>
            <a:effectRef idx="0">
              <a:scrgbClr r="0" g="0" b="0"/>
            </a:effectRef>
            <a:fontRef idx="none"/>
          </p:style>
        </p:cxnSp>
        <p:cxnSp>
          <p:nvCxnSpPr>
            <p:cNvPr id="36" name="Straight Connector 35"/>
            <p:cNvCxnSpPr/>
            <p:nvPr/>
          </p:nvCxnSpPr>
          <p:spPr>
            <a:xfrm flipH="1" flipV="1">
              <a:off x="2574214" y="8905781"/>
              <a:ext cx="1498472" cy="13813"/>
            </a:xfrm>
            <a:prstGeom prst="line">
              <a:avLst/>
            </a:prstGeom>
            <a:noFill/>
            <a:ln w="139700" cap="flat">
              <a:solidFill>
                <a:srgbClr val="FF9F00"/>
              </a:solidFill>
              <a:prstDash val="solid"/>
              <a:round/>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H="1">
              <a:off x="3322692" y="8357020"/>
              <a:ext cx="749992" cy="19538"/>
            </a:xfrm>
            <a:prstGeom prst="line">
              <a:avLst/>
            </a:prstGeom>
            <a:noFill/>
            <a:ln w="139700" cap="flat">
              <a:solidFill>
                <a:srgbClr val="FF9F00"/>
              </a:solidFill>
              <a:prstDash val="solid"/>
              <a:round/>
            </a:ln>
            <a:effectLst/>
            <a:sp3d/>
          </p:spPr>
          <p:style>
            <a:lnRef idx="0">
              <a:scrgbClr r="0" g="0" b="0"/>
            </a:lnRef>
            <a:fillRef idx="0">
              <a:scrgbClr r="0" g="0" b="0"/>
            </a:fillRef>
            <a:effectRef idx="0">
              <a:scrgbClr r="0" g="0" b="0"/>
            </a:effectRef>
            <a:fontRef idx="none"/>
          </p:style>
        </p:cxnSp>
        <p:sp>
          <p:nvSpPr>
            <p:cNvPr id="53" name="feedback"/>
            <p:cNvSpPr/>
            <p:nvPr/>
          </p:nvSpPr>
          <p:spPr>
            <a:xfrm>
              <a:off x="3405185" y="7409162"/>
              <a:ext cx="1300106" cy="6354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pPr algn="ctr"/>
              <a:r>
                <a:rPr lang="en-GB" sz="3200" dirty="0" smtClean="0"/>
                <a:t>state</a:t>
              </a:r>
              <a:endParaRPr sz="3200" dirty="0"/>
            </a:p>
          </p:txBody>
        </p:sp>
        <p:sp>
          <p:nvSpPr>
            <p:cNvPr id="55" name="feedback"/>
            <p:cNvSpPr/>
            <p:nvPr/>
          </p:nvSpPr>
          <p:spPr>
            <a:xfrm>
              <a:off x="6841373" y="5145968"/>
              <a:ext cx="1300106" cy="6354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pPr algn="ctr"/>
              <a:r>
                <a:rPr lang="en-GB" sz="3200" dirty="0" smtClean="0"/>
                <a:t>Values</a:t>
              </a:r>
              <a:endParaRPr sz="3200" dirty="0"/>
            </a:p>
          </p:txBody>
        </p:sp>
      </p:gr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Actor Critic Models</a:t>
            </a:r>
          </a:p>
        </p:txBody>
      </p:sp>
      <p:sp>
        <p:nvSpPr>
          <p:cNvPr id="1070" name="Shape 107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71" name="Shape 1071"/>
          <p:cNvSpPr/>
          <p:nvPr/>
        </p:nvSpPr>
        <p:spPr>
          <a:xfrm>
            <a:off x="757772" y="3148487"/>
            <a:ext cx="11037655" cy="3441079"/>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42900" indent="-342900">
              <a:buFont typeface="Arial" charset="0"/>
              <a:buChar char="•"/>
            </a:pPr>
            <a:r>
              <a:rPr lang="en-US" dirty="0" smtClean="0"/>
              <a:t>Actor: takes </a:t>
            </a:r>
            <a:r>
              <a:rPr lang="en-US" dirty="0"/>
              <a:t>in the current environment state and determines the best action to take from </a:t>
            </a:r>
            <a:r>
              <a:rPr lang="en-US" dirty="0" smtClean="0"/>
              <a:t>there</a:t>
            </a:r>
          </a:p>
          <a:p>
            <a:pPr marL="342900" indent="-342900">
              <a:buFont typeface="Arial" charset="0"/>
              <a:buChar char="•"/>
            </a:pPr>
            <a:endParaRPr lang="en-US" dirty="0" smtClean="0"/>
          </a:p>
          <a:p>
            <a:pPr marL="342900" indent="-342900">
              <a:buFont typeface="Arial" charset="0"/>
              <a:buChar char="•"/>
            </a:pPr>
            <a:r>
              <a:rPr lang="en-US" dirty="0"/>
              <a:t>C</a:t>
            </a:r>
            <a:r>
              <a:rPr lang="en-US" dirty="0" smtClean="0"/>
              <a:t>ritic </a:t>
            </a:r>
            <a:r>
              <a:rPr lang="en-US" dirty="0"/>
              <a:t>plays the “evaluation” role from the DQN by taking in the environment state and an action and returning a score that represents how apt the action is for the state</a:t>
            </a:r>
            <a:r>
              <a:rPr lang="en-US" dirty="0" smtClean="0"/>
              <a:t>.</a:t>
            </a:r>
          </a:p>
          <a:p>
            <a:pPr marL="342900" indent="-342900">
              <a:buFont typeface="Arial" charset="0"/>
              <a:buChar char="•"/>
            </a:pPr>
            <a:endParaRPr lang="en-US" dirty="0"/>
          </a:p>
          <a:p>
            <a:pPr marL="342900" indent="-342900">
              <a:buFont typeface="Arial" charset="0"/>
              <a:buChar char="•"/>
            </a:pPr>
            <a:r>
              <a:rPr lang="en-US" dirty="0" smtClean="0"/>
              <a:t>Allows actor </a:t>
            </a:r>
            <a:r>
              <a:rPr lang="en-US" dirty="0"/>
              <a:t>critic to be more sample efficient via TD updates at every step</a:t>
            </a:r>
            <a:r>
              <a:rPr lang="en-US" dirty="0" smtClean="0"/>
              <a:t>.</a:t>
            </a:r>
          </a:p>
          <a:p>
            <a:pPr marL="342900" indent="-342900">
              <a:buFont typeface="Arial" charset="0"/>
              <a:buChar char="•"/>
            </a:pPr>
            <a:endParaRPr lang="en-US" dirty="0"/>
          </a:p>
        </p:txBody>
      </p:sp>
    </p:spTree>
    <p:extLst>
      <p:ext uri="{BB962C8B-B14F-4D97-AF65-F5344CB8AC3E}">
        <p14:creationId xmlns:p14="http://schemas.microsoft.com/office/powerpoint/2010/main" val="529027881"/>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Actor Critic Models</a:t>
            </a:r>
          </a:p>
        </p:txBody>
      </p:sp>
      <p:sp>
        <p:nvSpPr>
          <p:cNvPr id="1070" name="Shape 107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71" name="Shape 1071"/>
          <p:cNvSpPr/>
          <p:nvPr/>
        </p:nvSpPr>
        <p:spPr>
          <a:xfrm>
            <a:off x="757772" y="3148487"/>
            <a:ext cx="11037655" cy="417974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42900" indent="-342900">
              <a:buFont typeface="Arial" charset="0"/>
              <a:buChar char="•"/>
            </a:pPr>
            <a:r>
              <a:rPr lang="en-US" dirty="0" smtClean="0"/>
              <a:t>Implement generalized </a:t>
            </a:r>
            <a:r>
              <a:rPr lang="en-US" dirty="0"/>
              <a:t>policy iteration - alternating between a policy evaluation and a policy</a:t>
            </a:r>
            <a:endParaRPr lang="en-US" dirty="0" smtClean="0"/>
          </a:p>
          <a:p>
            <a:pPr marL="342900" indent="-342900">
              <a:buFont typeface="Arial" charset="0"/>
              <a:buChar char="•"/>
            </a:pPr>
            <a:endParaRPr lang="en-US" dirty="0"/>
          </a:p>
          <a:p>
            <a:pPr marL="342900" indent="-342900">
              <a:buFont typeface="Arial" charset="0"/>
              <a:buChar char="•"/>
            </a:pPr>
            <a:endParaRPr lang="en-US" dirty="0"/>
          </a:p>
          <a:p>
            <a:pPr marL="342900" indent="-342900">
              <a:buFont typeface="Arial" charset="0"/>
              <a:buChar char="•"/>
            </a:pPr>
            <a:r>
              <a:rPr lang="en-US" dirty="0" smtClean="0"/>
              <a:t>Actor improvement: aims </a:t>
            </a:r>
            <a:r>
              <a:rPr lang="en-US" dirty="0"/>
              <a:t>at improving the current </a:t>
            </a:r>
            <a:r>
              <a:rPr lang="en-US" dirty="0" smtClean="0"/>
              <a:t>policy</a:t>
            </a:r>
          </a:p>
          <a:p>
            <a:pPr marL="342900" indent="-342900">
              <a:buFont typeface="Arial" charset="0"/>
              <a:buChar char="•"/>
            </a:pPr>
            <a:endParaRPr lang="en-US" dirty="0"/>
          </a:p>
          <a:p>
            <a:pPr marL="342900" indent="-342900">
              <a:buFont typeface="Arial" charset="0"/>
              <a:buChar char="•"/>
            </a:pPr>
            <a:r>
              <a:rPr lang="en-US" dirty="0"/>
              <a:t>C</a:t>
            </a:r>
            <a:r>
              <a:rPr lang="en-US" dirty="0" smtClean="0"/>
              <a:t>ritic evaluation: evaluates </a:t>
            </a:r>
            <a:r>
              <a:rPr lang="en-US" dirty="0"/>
              <a:t>the current policy </a:t>
            </a:r>
            <a:r>
              <a:rPr lang="en-US" dirty="0" smtClean="0"/>
              <a:t/>
            </a:r>
            <a:br>
              <a:rPr lang="en-US" dirty="0" smtClean="0"/>
            </a:br>
            <a:r>
              <a:rPr lang="en-US" dirty="0" smtClean="0"/>
              <a:t>If </a:t>
            </a:r>
            <a:r>
              <a:rPr lang="en-US" dirty="0"/>
              <a:t>the critic is modelled by a bootstrapping method it reduces the variance so the learning is more stable than pure policy gradient methods</a:t>
            </a:r>
            <a:endParaRPr lang="en-US" dirty="0"/>
          </a:p>
          <a:p>
            <a:r>
              <a:rPr lang="en-US" dirty="0"/>
              <a:t/>
            </a:r>
            <a:br>
              <a:rPr lang="en-US" dirty="0"/>
            </a:br>
            <a:endParaRPr dirty="0"/>
          </a:p>
        </p:txBody>
      </p:sp>
    </p:spTree>
    <p:extLst>
      <p:ext uri="{BB962C8B-B14F-4D97-AF65-F5344CB8AC3E}">
        <p14:creationId xmlns:p14="http://schemas.microsoft.com/office/powerpoint/2010/main" val="510955800"/>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dirty="0"/>
              <a:t>Reinforcement learning</a:t>
            </a:r>
          </a:p>
        </p:txBody>
      </p:sp>
      <p:sp>
        <p:nvSpPr>
          <p:cNvPr id="280" name="Shape 280"/>
          <p:cNvSpPr/>
          <p:nvPr/>
        </p:nvSpPr>
        <p:spPr>
          <a:xfrm rot="5400000">
            <a:off x="6818837"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287" name="Group 287"/>
          <p:cNvGrpSpPr/>
          <p:nvPr/>
        </p:nvGrpSpPr>
        <p:grpSpPr>
          <a:xfrm>
            <a:off x="2852074" y="4343069"/>
            <a:ext cx="6538654" cy="3386069"/>
            <a:chOff x="-1" y="-1"/>
            <a:chExt cx="6538652" cy="3386068"/>
          </a:xfrm>
        </p:grpSpPr>
        <p:grpSp>
          <p:nvGrpSpPr>
            <p:cNvPr id="283" name="Group 283"/>
            <p:cNvGrpSpPr/>
            <p:nvPr/>
          </p:nvGrpSpPr>
          <p:grpSpPr>
            <a:xfrm>
              <a:off x="-1" y="-1"/>
              <a:ext cx="3545720" cy="3386068"/>
              <a:chOff x="0" y="0"/>
              <a:chExt cx="3545718" cy="3386066"/>
            </a:xfrm>
          </p:grpSpPr>
          <p:sp>
            <p:nvSpPr>
              <p:cNvPr id="281" name="Shape 281"/>
              <p:cNvSpPr/>
              <p:nvPr/>
            </p:nvSpPr>
            <p:spPr>
              <a:xfrm>
                <a:off x="0" y="742644"/>
                <a:ext cx="3545718" cy="2643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Basic definitions</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Markov chain</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Dynamic programming</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SARSA</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Q-Learning</a:t>
                </a:r>
                <a:endParaRPr lang="en-GB" dirty="0" smtClean="0"/>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lang="en-GB" dirty="0" smtClean="0"/>
                  <a:t>Gradient methods</a:t>
                </a:r>
                <a:endParaRPr dirty="0"/>
              </a:p>
            </p:txBody>
          </p:sp>
          <p:sp>
            <p:nvSpPr>
              <p:cNvPr id="282" name="Shape 282"/>
              <p:cNvSpPr/>
              <p:nvPr/>
            </p:nvSpPr>
            <p:spPr>
              <a:xfrm>
                <a:off x="0" y="0"/>
                <a:ext cx="1874527" cy="658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000">
                    <a:solidFill>
                      <a:srgbClr val="FF9F00"/>
                    </a:solidFill>
                    <a:latin typeface="Bebas Neue Regular"/>
                    <a:ea typeface="Bebas Neue Regular"/>
                    <a:cs typeface="Bebas Neue Regular"/>
                    <a:sym typeface="Bebas Neue Regular"/>
                  </a:defRPr>
                </a:lvl1pPr>
              </a:lstStyle>
              <a:p>
                <a:r>
                  <a:t>Theory</a:t>
                </a:r>
              </a:p>
            </p:txBody>
          </p:sp>
        </p:grpSp>
        <p:grpSp>
          <p:nvGrpSpPr>
            <p:cNvPr id="286" name="Group 286"/>
            <p:cNvGrpSpPr/>
            <p:nvPr/>
          </p:nvGrpSpPr>
          <p:grpSpPr>
            <a:xfrm>
              <a:off x="4627068" y="1"/>
              <a:ext cx="1911583" cy="2103206"/>
              <a:chOff x="0" y="0"/>
              <a:chExt cx="1911582" cy="2103205"/>
            </a:xfrm>
          </p:grpSpPr>
          <p:sp>
            <p:nvSpPr>
              <p:cNvPr id="284" name="Shape 284"/>
              <p:cNvSpPr/>
              <p:nvPr/>
            </p:nvSpPr>
            <p:spPr>
              <a:xfrm>
                <a:off x="-1" y="-1"/>
                <a:ext cx="1533320" cy="658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000">
                    <a:solidFill>
                      <a:srgbClr val="FF9F00"/>
                    </a:solidFill>
                    <a:latin typeface="Bebas Neue Regular"/>
                    <a:ea typeface="Bebas Neue Regular"/>
                    <a:cs typeface="Bebas Neue Regular"/>
                    <a:sym typeface="Bebas Neue Regular"/>
                  </a:defRPr>
                </a:lvl1pPr>
              </a:lstStyle>
              <a:p>
                <a:r>
                  <a:t>PRACTICE</a:t>
                </a:r>
              </a:p>
            </p:txBody>
          </p:sp>
          <p:sp>
            <p:nvSpPr>
              <p:cNvPr id="285" name="Shape 285"/>
              <p:cNvSpPr/>
              <p:nvPr/>
            </p:nvSpPr>
            <p:spPr>
              <a:xfrm>
                <a:off x="0" y="742643"/>
                <a:ext cx="1911582" cy="1360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p>
                <a:pPr marL="300789" indent="-300789" defTabSz="1300480">
                  <a:lnSpc>
                    <a:spcPct val="90000"/>
                  </a:lnSpc>
                  <a:spcBef>
                    <a:spcPts val="700"/>
                  </a:spcBef>
                  <a:buClr>
                    <a:srgbClr val="FF9F00"/>
                  </a:buClr>
                  <a:buSzPct val="100000"/>
                  <a:buChar char="‣"/>
                  <a:defRPr sz="2500">
                    <a:solidFill>
                      <a:srgbClr val="000000"/>
                    </a:solidFill>
                    <a:latin typeface="Lato Light"/>
                    <a:ea typeface="Lato Light"/>
                    <a:cs typeface="Lato Light"/>
                    <a:sym typeface="Lato Light"/>
                  </a:defRPr>
                </a:pPr>
                <a:r>
                  <a:t>OpenAI</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SARSA</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Q-learning</a:t>
                </a:r>
              </a:p>
            </p:txBody>
          </p:sp>
        </p:grpSp>
      </p:grpSp>
      <p:sp>
        <p:nvSpPr>
          <p:cNvPr id="288" name="Shape 288"/>
          <p:cNvSpPr/>
          <p:nvPr/>
        </p:nvSpPr>
        <p:spPr>
          <a:xfrm>
            <a:off x="6429325" y="4668265"/>
            <a:ext cx="146150" cy="417067"/>
          </a:xfrm>
          <a:prstGeom prst="rect">
            <a:avLst/>
          </a:prstGeom>
          <a:ln w="12700">
            <a:miter lim="400000"/>
          </a:ln>
          <a:extLst>
            <a:ext uri="{C572A759-6A51-4108-AA02-DFA0A04FC94B}">
              <ma14:wrappingTextBoxFlag xmlns:ma14="http://schemas.microsoft.com/office/mac/drawingml/2011/main" val="1"/>
            </a:ext>
          </a:extLst>
        </p:spPr>
        <p:txBody>
          <a:bodyPr wrap="none" lIns="24383" tIns="24383" rIns="24383" bIns="24383">
            <a:spAutoFit/>
          </a:bodyPr>
          <a:lstStyle>
            <a:lvl1pPr>
              <a:defRPr>
                <a:latin typeface="+mn-lt"/>
                <a:ea typeface="+mn-ea"/>
                <a:cs typeface="+mn-cs"/>
                <a:sym typeface="Helvetica"/>
              </a:defRPr>
            </a:lvl1pPr>
          </a:lstStyle>
          <a:p>
            <a:r>
              <a:t> </a:t>
            </a:r>
          </a:p>
        </p:txBody>
      </p:sp>
    </p:spTree>
    <p:extLst>
      <p:ext uri="{BB962C8B-B14F-4D97-AF65-F5344CB8AC3E}">
        <p14:creationId xmlns:p14="http://schemas.microsoft.com/office/powerpoint/2010/main" val="764848157"/>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1031" name="Shape 1031"/>
          <p:cNvSpPr/>
          <p:nvPr/>
        </p:nvSpPr>
        <p:spPr>
          <a:xfrm>
            <a:off x="3020191" y="4441809"/>
            <a:ext cx="9209909" cy="1126460"/>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p>
            <a:pPr>
              <a:defRPr sz="7000">
                <a:solidFill>
                  <a:srgbClr val="FFFFFF"/>
                </a:solidFill>
                <a:latin typeface="Bebas Neue Regular"/>
                <a:ea typeface="Bebas Neue Regular"/>
                <a:cs typeface="Bebas Neue Regular"/>
                <a:sym typeface="Bebas Neue Regular"/>
              </a:defRPr>
            </a:pPr>
            <a:r>
              <a:rPr lang="en-US" dirty="0" smtClean="0"/>
              <a:t>Questions</a:t>
            </a:r>
            <a:endParaRPr lang="en-US" dirty="0"/>
          </a:p>
        </p:txBody>
      </p:sp>
      <p:sp>
        <p:nvSpPr>
          <p:cNvPr id="1032" name="Shape 1032"/>
          <p:cNvSpPr/>
          <p:nvPr/>
        </p:nvSpPr>
        <p:spPr>
          <a:xfrm>
            <a:off x="2715112" y="4585213"/>
            <a:ext cx="166198" cy="5255179"/>
          </a:xfrm>
          <a:prstGeom prst="rect">
            <a:avLst/>
          </a:prstGeom>
          <a:solidFill>
            <a:srgbClr val="FFFFFF"/>
          </a:solidFill>
          <a:ln w="12700">
            <a:miter lim="400000"/>
          </a:ln>
        </p:spPr>
        <p:txBody>
          <a:bodyPr lIns="24383" tIns="24383" rIns="24383" bIns="24383" anchor="ctr"/>
          <a:lstStyle/>
          <a:p>
            <a:pPr algn="ctr">
              <a:defRPr sz="2600">
                <a:solidFill>
                  <a:srgbClr val="FFFFFF"/>
                </a:solidFill>
                <a:latin typeface="Calibri"/>
                <a:ea typeface="Calibri"/>
                <a:cs typeface="Calibri"/>
                <a:sym typeface="Calibri"/>
              </a:defRPr>
            </a:pPr>
            <a:endParaRPr/>
          </a:p>
        </p:txBody>
      </p:sp>
    </p:spTree>
    <p:extLst>
      <p:ext uri="{BB962C8B-B14F-4D97-AF65-F5344CB8AC3E}">
        <p14:creationId xmlns:p14="http://schemas.microsoft.com/office/powerpoint/2010/main" val="791635074"/>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p:nvPr/>
        </p:nvSpPr>
        <p:spPr>
          <a:xfrm>
            <a:off x="1977588" y="5736128"/>
            <a:ext cx="3505782" cy="11282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7000">
                <a:solidFill>
                  <a:srgbClr val="A3C6D4"/>
                </a:solidFill>
                <a:latin typeface="Bebas Neue Regular"/>
                <a:ea typeface="Bebas Neue Regular"/>
                <a:cs typeface="Bebas Neue Regular"/>
                <a:sym typeface="Bebas Neue Regular"/>
              </a:defRPr>
            </a:lvl1pPr>
          </a:lstStyle>
          <a:p>
            <a:r>
              <a:t>Thank you!</a:t>
            </a:r>
          </a:p>
        </p:txBody>
      </p:sp>
      <p:sp>
        <p:nvSpPr>
          <p:cNvPr id="1075" name="Shape 1075"/>
          <p:cNvSpPr/>
          <p:nvPr/>
        </p:nvSpPr>
        <p:spPr>
          <a:xfrm rot="5400000">
            <a:off x="7435163" y="-124086"/>
            <a:ext cx="124896" cy="11014380"/>
          </a:xfrm>
          <a:prstGeom prst="rect">
            <a:avLst/>
          </a:prstGeom>
          <a:solidFill>
            <a:srgbClr val="FF9F00"/>
          </a:solidFill>
          <a:ln w="12700">
            <a:miter lim="400000"/>
          </a:ln>
        </p:spPr>
        <p:txBody>
          <a:bodyPr lIns="24383" tIns="24383" rIns="24383" bIns="24383" anchor="ctr"/>
          <a:lstStyle/>
          <a:p>
            <a:pPr algn="ctr">
              <a:defRPr>
                <a:solidFill>
                  <a:srgbClr val="FF9F00"/>
                </a:solidFill>
                <a:latin typeface="Calibri"/>
                <a:ea typeface="Calibri"/>
                <a:cs typeface="Calibri"/>
                <a:sym typeface="Calibri"/>
              </a:defRPr>
            </a:pPr>
            <a:endParaRPr/>
          </a:p>
        </p:txBody>
      </p:sp>
      <p:sp>
        <p:nvSpPr>
          <p:cNvPr id="1076" name="Shape 1076"/>
          <p:cNvSpPr/>
          <p:nvPr/>
        </p:nvSpPr>
        <p:spPr>
          <a:xfrm>
            <a:off x="1983131" y="7018397"/>
            <a:ext cx="11165610" cy="2640757"/>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lnSpc>
                <a:spcPct val="120000"/>
              </a:lnSpc>
              <a:spcBef>
                <a:spcPts val="700"/>
              </a:spcBef>
              <a:defRPr sz="2500">
                <a:solidFill>
                  <a:srgbClr val="000000"/>
                </a:solidFill>
                <a:latin typeface="Lato Light"/>
                <a:ea typeface="Lato Light"/>
                <a:cs typeface="Lato Light"/>
                <a:sym typeface="Lato Light"/>
              </a:defRPr>
            </a:pPr>
            <a:r>
              <a:t>You can contact me at</a:t>
            </a:r>
          </a:p>
          <a:p>
            <a:pPr defTabSz="1300480">
              <a:lnSpc>
                <a:spcPct val="120000"/>
              </a:lnSpc>
              <a:spcBef>
                <a:spcPts val="700"/>
              </a:spcBef>
              <a:defRPr sz="2500" u="sng">
                <a:solidFill>
                  <a:srgbClr val="000000"/>
                </a:solidFill>
                <a:uFill>
                  <a:solidFill>
                    <a:srgbClr val="0000FF"/>
                  </a:solidFill>
                </a:uFill>
                <a:latin typeface="Lato Light"/>
                <a:ea typeface="Lato Light"/>
                <a:cs typeface="Lato Light"/>
                <a:sym typeface="Lato Light"/>
              </a:defRPr>
            </a:pPr>
            <a:r>
              <a:rPr>
                <a:solidFill>
                  <a:srgbClr val="0000FF"/>
                </a:solidFill>
                <a:hlinkClick r:id="rId2"/>
              </a:rPr>
              <a:t>www.ideai.io</a:t>
            </a:r>
            <a:r>
              <a:rPr u="none">
                <a:uFillTx/>
              </a:rPr>
              <a:t>   </a:t>
            </a:r>
            <a:r>
              <a:rPr>
                <a:solidFill>
                  <a:srgbClr val="0000FF"/>
                </a:solidFill>
                <a:hlinkClick r:id="rId3"/>
              </a:rPr>
              <a:t>info@ideai.io</a:t>
            </a:r>
          </a:p>
          <a:p>
            <a:pPr defTabSz="1300480">
              <a:lnSpc>
                <a:spcPct val="120000"/>
              </a:lnSpc>
              <a:spcBef>
                <a:spcPts val="700"/>
              </a:spcBef>
              <a:defRPr sz="2500">
                <a:solidFill>
                  <a:srgbClr val="000000"/>
                </a:solidFill>
                <a:latin typeface="Lato Light"/>
                <a:ea typeface="Lato Light"/>
                <a:cs typeface="Lato Light"/>
                <a:sym typeface="Lato Light"/>
              </a:defRPr>
            </a:pPr>
            <a:r>
              <a:t>Next: </a:t>
            </a:r>
            <a:r>
              <a:rPr u="sng">
                <a:solidFill>
                  <a:srgbClr val="0000FF"/>
                </a:solidFill>
                <a:uFill>
                  <a:solidFill>
                    <a:srgbClr val="0000FF"/>
                  </a:solidFill>
                </a:uFill>
                <a:hlinkClick r:id="rId4"/>
              </a:rPr>
              <a:t>https://www.eventbrite.co.uk/e/modern-machine-learning-and-deep-learning-2-day-course-tickets-49603205523?aff=ebdssbdestsearch</a:t>
            </a:r>
          </a:p>
          <a:p>
            <a:pPr defTabSz="1300480">
              <a:lnSpc>
                <a:spcPct val="120000"/>
              </a:lnSpc>
              <a:spcBef>
                <a:spcPts val="700"/>
              </a:spcBef>
              <a:defRPr sz="2500">
                <a:solidFill>
                  <a:srgbClr val="000000"/>
                </a:solidFill>
                <a:latin typeface="Lato Light"/>
                <a:ea typeface="Lato Light"/>
                <a:cs typeface="Lato Light"/>
                <a:sym typeface="Lato Light"/>
              </a:defRPr>
            </a:pPr>
            <a:r>
              <a:t>Use discount code: IDEAIFORME</a:t>
            </a:r>
          </a:p>
        </p:txBody>
      </p:sp>
      <p:pic>
        <p:nvPicPr>
          <p:cNvPr id="1077" name="image27.png" descr="ideai_no_border copy.png"/>
          <p:cNvPicPr>
            <a:picLocks noChangeAspect="1"/>
          </p:cNvPicPr>
          <p:nvPr/>
        </p:nvPicPr>
        <p:blipFill>
          <a:blip r:embed="rId5">
            <a:extLst/>
          </a:blip>
          <a:stretch>
            <a:fillRect/>
          </a:stretch>
        </p:blipFill>
        <p:spPr>
          <a:xfrm>
            <a:off x="8820667" y="2895660"/>
            <a:ext cx="2789491" cy="1644531"/>
          </a:xfrm>
          <a:prstGeom prst="rect">
            <a:avLst/>
          </a:prstGeom>
          <a:ln w="12700">
            <a:miter lim="400000"/>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p:nvPr/>
        </p:nvSpPr>
        <p:spPr>
          <a:xfrm>
            <a:off x="757770" y="1964250"/>
            <a:ext cx="6282706" cy="175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5600">
                <a:solidFill>
                  <a:srgbClr val="607491"/>
                </a:solidFill>
                <a:latin typeface="Bebas Neue Regular"/>
                <a:ea typeface="Bebas Neue Regular"/>
                <a:cs typeface="Bebas Neue Regular"/>
                <a:sym typeface="Bebas Neue Regular"/>
              </a:defRPr>
            </a:pPr>
            <a:r>
              <a:t>Reinforcement </a:t>
            </a:r>
          </a:p>
          <a:p>
            <a:pPr>
              <a:defRPr sz="5600">
                <a:solidFill>
                  <a:srgbClr val="607491"/>
                </a:solidFill>
                <a:latin typeface="Bebas Neue Regular"/>
                <a:ea typeface="Bebas Neue Regular"/>
                <a:cs typeface="Bebas Neue Regular"/>
                <a:sym typeface="Bebas Neue Regular"/>
              </a:defRPr>
            </a:pPr>
            <a:r>
              <a:t>learning</a:t>
            </a:r>
          </a:p>
        </p:txBody>
      </p:sp>
      <p:sp>
        <p:nvSpPr>
          <p:cNvPr id="350" name="Shape 35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351" name="image1.gif" descr="giphy.gif"/>
          <p:cNvPicPr>
            <a:picLocks/>
          </p:cNvPicPr>
          <p:nvPr/>
        </p:nvPicPr>
        <p:blipFill>
          <a:blip r:embed="rId2">
            <a:extLst/>
          </a:blip>
          <a:stretch>
            <a:fillRect/>
          </a:stretch>
        </p:blipFill>
        <p:spPr>
          <a:xfrm>
            <a:off x="4228422" y="2983464"/>
            <a:ext cx="8007117" cy="6085411"/>
          </a:xfrm>
          <a:prstGeom prst="rect">
            <a:avLst/>
          </a:prstGeom>
          <a:ln w="12700">
            <a:miter lim="400000"/>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Reinforcement learning</a:t>
            </a:r>
          </a:p>
        </p:txBody>
      </p:sp>
      <p:sp>
        <p:nvSpPr>
          <p:cNvPr id="354" name="Shape 35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365" name="Group 365"/>
          <p:cNvGrpSpPr/>
          <p:nvPr/>
        </p:nvGrpSpPr>
        <p:grpSpPr>
          <a:xfrm>
            <a:off x="1048546" y="4273970"/>
            <a:ext cx="10907709" cy="3491666"/>
            <a:chOff x="0" y="0"/>
            <a:chExt cx="10907708" cy="3491664"/>
          </a:xfrm>
        </p:grpSpPr>
        <p:grpSp>
          <p:nvGrpSpPr>
            <p:cNvPr id="357" name="Group 357"/>
            <p:cNvGrpSpPr/>
            <p:nvPr/>
          </p:nvGrpSpPr>
          <p:grpSpPr>
            <a:xfrm>
              <a:off x="4200006" y="-1"/>
              <a:ext cx="2963022" cy="1332665"/>
              <a:chOff x="0" y="0"/>
              <a:chExt cx="2963020" cy="1332663"/>
            </a:xfrm>
          </p:grpSpPr>
          <p:sp>
            <p:nvSpPr>
              <p:cNvPr id="355" name="Shape 355"/>
              <p:cNvSpPr/>
              <p:nvPr/>
            </p:nvSpPr>
            <p:spPr>
              <a:xfrm>
                <a:off x="0" y="0"/>
                <a:ext cx="2963021" cy="1332664"/>
              </a:xfrm>
              <a:prstGeom prst="roundRect">
                <a:avLst>
                  <a:gd name="adj" fmla="val 33351"/>
                </a:avLst>
              </a:prstGeom>
              <a:solidFill>
                <a:srgbClr val="A3C6D4"/>
              </a:solidFill>
              <a:ln w="3175" cap="flat">
                <a:solidFill>
                  <a:srgbClr val="FFFFFF"/>
                </a:solidFill>
                <a:prstDash val="solid"/>
                <a:miter lim="800000"/>
              </a:ln>
              <a:effectLst/>
            </p:spPr>
            <p:txBody>
              <a:bodyPr wrap="square" lIns="24383" tIns="24383" rIns="24383" bIns="24383" numCol="1" anchor="ctr">
                <a:noAutofit/>
              </a:bodyPr>
              <a:lstStyle/>
              <a:p>
                <a:pPr>
                  <a:defRPr>
                    <a:solidFill>
                      <a:srgbClr val="FFFFFF"/>
                    </a:solidFill>
                    <a:latin typeface="Calibri"/>
                    <a:ea typeface="Calibri"/>
                    <a:cs typeface="Calibri"/>
                    <a:sym typeface="Calibri"/>
                  </a:defRPr>
                </a:pPr>
                <a:endParaRPr/>
              </a:p>
            </p:txBody>
          </p:sp>
          <p:sp>
            <p:nvSpPr>
              <p:cNvPr id="356" name="Shape 356"/>
              <p:cNvSpPr/>
              <p:nvPr/>
            </p:nvSpPr>
            <p:spPr>
              <a:xfrm>
                <a:off x="695926" y="292695"/>
                <a:ext cx="1571166" cy="734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lgn="ctr">
                  <a:defRPr sz="4500">
                    <a:solidFill>
                      <a:srgbClr val="FFFFFF"/>
                    </a:solidFill>
                    <a:latin typeface="Bebas Neue Regular"/>
                    <a:ea typeface="Bebas Neue Regular"/>
                    <a:cs typeface="Bebas Neue Regular"/>
                    <a:sym typeface="Bebas Neue Regular"/>
                  </a:defRPr>
                </a:lvl1pPr>
              </a:lstStyle>
              <a:p>
                <a:r>
                  <a:t>agent</a:t>
                </a:r>
              </a:p>
            </p:txBody>
          </p:sp>
        </p:grpSp>
        <p:grpSp>
          <p:nvGrpSpPr>
            <p:cNvPr id="360" name="Group 360"/>
            <p:cNvGrpSpPr/>
            <p:nvPr/>
          </p:nvGrpSpPr>
          <p:grpSpPr>
            <a:xfrm>
              <a:off x="4200006" y="2159001"/>
              <a:ext cx="2963022" cy="1332664"/>
              <a:chOff x="0" y="0"/>
              <a:chExt cx="2963020" cy="1332663"/>
            </a:xfrm>
          </p:grpSpPr>
          <p:sp>
            <p:nvSpPr>
              <p:cNvPr id="358" name="Shape 358"/>
              <p:cNvSpPr/>
              <p:nvPr/>
            </p:nvSpPr>
            <p:spPr>
              <a:xfrm>
                <a:off x="0" y="0"/>
                <a:ext cx="2963021" cy="1332664"/>
              </a:xfrm>
              <a:prstGeom prst="roundRect">
                <a:avLst>
                  <a:gd name="adj" fmla="val 33351"/>
                </a:avLst>
              </a:prstGeom>
              <a:solidFill>
                <a:srgbClr val="A3C6D4"/>
              </a:solidFill>
              <a:ln w="3175" cap="flat">
                <a:solidFill>
                  <a:srgbClr val="FFFFFF"/>
                </a:solidFill>
                <a:prstDash val="solid"/>
                <a:miter lim="800000"/>
              </a:ln>
              <a:effectLst/>
            </p:spPr>
            <p:txBody>
              <a:bodyPr wrap="square" lIns="24383" tIns="24383" rIns="24383" bIns="24383" numCol="1" anchor="ctr">
                <a:noAutofit/>
              </a:bodyPr>
              <a:lstStyle/>
              <a:p>
                <a:pPr>
                  <a:defRPr>
                    <a:solidFill>
                      <a:srgbClr val="FFFFFF"/>
                    </a:solidFill>
                    <a:latin typeface="Calibri"/>
                    <a:ea typeface="Calibri"/>
                    <a:cs typeface="Calibri"/>
                    <a:sym typeface="Calibri"/>
                  </a:defRPr>
                </a:pPr>
                <a:endParaRPr/>
              </a:p>
            </p:txBody>
          </p:sp>
          <p:sp>
            <p:nvSpPr>
              <p:cNvPr id="359" name="Shape 359"/>
              <p:cNvSpPr/>
              <p:nvPr/>
            </p:nvSpPr>
            <p:spPr>
              <a:xfrm>
                <a:off x="189116" y="292695"/>
                <a:ext cx="2584787" cy="734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lgn="ctr">
                  <a:defRPr sz="4500">
                    <a:solidFill>
                      <a:srgbClr val="FFFFFF"/>
                    </a:solidFill>
                    <a:latin typeface="Bebas Neue Regular"/>
                    <a:ea typeface="Bebas Neue Regular"/>
                    <a:cs typeface="Bebas Neue Regular"/>
                    <a:sym typeface="Bebas Neue Regular"/>
                  </a:defRPr>
                </a:lvl1pPr>
              </a:lstStyle>
              <a:p>
                <a:r>
                  <a:t>environment</a:t>
                </a:r>
              </a:p>
            </p:txBody>
          </p:sp>
        </p:grpSp>
        <p:sp>
          <p:nvSpPr>
            <p:cNvPr id="361" name="Shape 361"/>
            <p:cNvSpPr/>
            <p:nvPr/>
          </p:nvSpPr>
          <p:spPr>
            <a:xfrm rot="5400000" flipH="1">
              <a:off x="7402728" y="762161"/>
              <a:ext cx="2102706" cy="2146268"/>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362" name="Shape 362"/>
            <p:cNvSpPr/>
            <p:nvPr/>
          </p:nvSpPr>
          <p:spPr>
            <a:xfrm>
              <a:off x="-1" y="1582309"/>
              <a:ext cx="1846873" cy="709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300">
                  <a:solidFill>
                    <a:srgbClr val="607491"/>
                  </a:solidFill>
                  <a:latin typeface="Bebas Neue Regular"/>
                  <a:ea typeface="Bebas Neue Regular"/>
                  <a:cs typeface="Bebas Neue Regular"/>
                  <a:sym typeface="Bebas Neue Regular"/>
                </a:defRPr>
              </a:lvl1pPr>
            </a:lstStyle>
            <a:p>
              <a:r>
                <a:t>feedback</a:t>
              </a:r>
            </a:p>
          </p:txBody>
        </p:sp>
        <p:sp>
          <p:nvSpPr>
            <p:cNvPr id="363" name="Shape 363"/>
            <p:cNvSpPr/>
            <p:nvPr/>
          </p:nvSpPr>
          <p:spPr>
            <a:xfrm>
              <a:off x="9635608" y="1353709"/>
              <a:ext cx="1272100" cy="709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300">
                  <a:solidFill>
                    <a:srgbClr val="607491"/>
                  </a:solidFill>
                  <a:latin typeface="Bebas Neue Regular"/>
                  <a:ea typeface="Bebas Neue Regular"/>
                  <a:cs typeface="Bebas Neue Regular"/>
                  <a:sym typeface="Bebas Neue Regular"/>
                </a:defRPr>
              </a:lvl1pPr>
            </a:lstStyle>
            <a:p>
              <a:r>
                <a:t>action</a:t>
              </a:r>
            </a:p>
          </p:txBody>
        </p:sp>
        <p:sp>
          <p:nvSpPr>
            <p:cNvPr id="364" name="Shape 364"/>
            <p:cNvSpPr/>
            <p:nvPr/>
          </p:nvSpPr>
          <p:spPr>
            <a:xfrm rot="16200000" flipH="1">
              <a:off x="1865526" y="584361"/>
              <a:ext cx="2102706" cy="2146268"/>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368" name="Shape 368"/>
          <p:cNvSpPr/>
          <p:nvPr/>
        </p:nvSpPr>
        <p:spPr>
          <a:xfrm>
            <a:off x="3020191" y="4441809"/>
            <a:ext cx="6967805" cy="11282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7000">
                <a:solidFill>
                  <a:srgbClr val="FFFFFF"/>
                </a:solidFill>
                <a:latin typeface="Bebas Neue Regular"/>
                <a:ea typeface="Bebas Neue Regular"/>
                <a:cs typeface="Bebas Neue Regular"/>
                <a:sym typeface="Bebas Neue Regular"/>
              </a:defRPr>
            </a:lvl1pPr>
          </a:lstStyle>
          <a:p>
            <a:r>
              <a:t>applications</a:t>
            </a:r>
          </a:p>
        </p:txBody>
      </p:sp>
      <p:sp>
        <p:nvSpPr>
          <p:cNvPr id="369" name="Shape 369"/>
          <p:cNvSpPr/>
          <p:nvPr/>
        </p:nvSpPr>
        <p:spPr>
          <a:xfrm>
            <a:off x="2715112" y="4585213"/>
            <a:ext cx="166198" cy="5255179"/>
          </a:xfrm>
          <a:prstGeom prst="rect">
            <a:avLst/>
          </a:prstGeom>
          <a:solidFill>
            <a:srgbClr val="FFFFFF"/>
          </a:solidFill>
          <a:ln w="12700">
            <a:miter lim="400000"/>
          </a:ln>
        </p:spPr>
        <p:txBody>
          <a:bodyPr lIns="24383" tIns="24383" rIns="24383" bIns="24383" anchor="ctr"/>
          <a:lstStyle/>
          <a:p>
            <a:pPr algn="ctr">
              <a:defRPr sz="2600">
                <a:solidFill>
                  <a:srgbClr val="FFFFFF"/>
                </a:solidFill>
                <a:latin typeface="Calibri"/>
                <a:ea typeface="Calibri"/>
                <a:cs typeface="Calibri"/>
                <a:sym typeface="Calibri"/>
              </a:defRPr>
            </a:pPr>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p:nvPr/>
        </p:nvSpPr>
        <p:spPr>
          <a:xfrm>
            <a:off x="4024707" y="-1"/>
            <a:ext cx="8980093" cy="9753601"/>
          </a:xfrm>
          <a:prstGeom prst="rect">
            <a:avLst/>
          </a:prstGeom>
          <a:solidFill>
            <a:srgbClr val="607491"/>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72" name="Shape 372"/>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Alpha go</a:t>
            </a:r>
          </a:p>
        </p:txBody>
      </p:sp>
      <p:sp>
        <p:nvSpPr>
          <p:cNvPr id="373" name="Shape 37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374" name="image6.png" descr="Picture 2"/>
          <p:cNvPicPr>
            <a:picLocks noChangeAspect="1"/>
          </p:cNvPicPr>
          <p:nvPr/>
        </p:nvPicPr>
        <p:blipFill>
          <a:blip r:embed="rId2">
            <a:extLst/>
          </a:blip>
          <a:stretch>
            <a:fillRect/>
          </a:stretch>
        </p:blipFill>
        <p:spPr>
          <a:xfrm>
            <a:off x="2482425" y="3570387"/>
            <a:ext cx="10529149" cy="5152828"/>
          </a:xfrm>
          <a:prstGeom prst="rect">
            <a:avLst/>
          </a:pr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p:nvPr/>
        </p:nvSpPr>
        <p:spPr>
          <a:xfrm>
            <a:off x="4024707" y="-1"/>
            <a:ext cx="8980093" cy="9753601"/>
          </a:xfrm>
          <a:prstGeom prst="rect">
            <a:avLst/>
          </a:prstGeom>
          <a:solidFill>
            <a:srgbClr val="607491"/>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77" name="Shape 377"/>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Alpha zero</a:t>
            </a:r>
          </a:p>
        </p:txBody>
      </p:sp>
      <p:sp>
        <p:nvSpPr>
          <p:cNvPr id="378" name="Shape 378"/>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379" name="image7.png" descr="Picture 2"/>
          <p:cNvPicPr>
            <a:picLocks noChangeAspect="1"/>
          </p:cNvPicPr>
          <p:nvPr/>
        </p:nvPicPr>
        <p:blipFill>
          <a:blip r:embed="rId2">
            <a:extLst/>
          </a:blip>
          <a:stretch>
            <a:fillRect/>
          </a:stretch>
        </p:blipFill>
        <p:spPr>
          <a:xfrm>
            <a:off x="2641070" y="3771239"/>
            <a:ext cx="10351030" cy="4751124"/>
          </a:xfrm>
          <a:prstGeom prst="rect">
            <a:avLst/>
          </a:prstGeom>
          <a:ln w="12700">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p:nvPr/>
        </p:nvSpPr>
        <p:spPr>
          <a:xfrm>
            <a:off x="4024707" y="-1"/>
            <a:ext cx="8980093" cy="9753601"/>
          </a:xfrm>
          <a:prstGeom prst="rect">
            <a:avLst/>
          </a:prstGeom>
          <a:solidFill>
            <a:srgbClr val="607491"/>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82" name="Shape 382"/>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Robotic</a:t>
            </a:r>
          </a:p>
        </p:txBody>
      </p:sp>
      <p:sp>
        <p:nvSpPr>
          <p:cNvPr id="383" name="Shape 38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384" name="image2.gif" descr="Picture 2"/>
          <p:cNvPicPr>
            <a:picLocks/>
          </p:cNvPicPr>
          <p:nvPr/>
        </p:nvPicPr>
        <p:blipFill>
          <a:blip r:embed="rId2">
            <a:extLst/>
          </a:blip>
          <a:stretch>
            <a:fillRect/>
          </a:stretch>
        </p:blipFill>
        <p:spPr>
          <a:xfrm>
            <a:off x="3073400" y="3791306"/>
            <a:ext cx="9929973" cy="4964989"/>
          </a:xfrm>
          <a:prstGeom prst="rect">
            <a:avLst/>
          </a:prstGeom>
          <a:ln w="12700">
            <a:miter lim="400000"/>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p:nvPr/>
        </p:nvSpPr>
        <p:spPr>
          <a:xfrm>
            <a:off x="1726118" y="3949424"/>
            <a:ext cx="4825243"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Why it matters</a:t>
            </a:r>
          </a:p>
        </p:txBody>
      </p:sp>
      <p:sp>
        <p:nvSpPr>
          <p:cNvPr id="387" name="Shape 387"/>
          <p:cNvSpPr/>
          <p:nvPr/>
        </p:nvSpPr>
        <p:spPr>
          <a:xfrm rot="5400000">
            <a:off x="7329960" y="-815248"/>
            <a:ext cx="124897" cy="11224785"/>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388" name="Shape 388"/>
          <p:cNvSpPr/>
          <p:nvPr/>
        </p:nvSpPr>
        <p:spPr>
          <a:xfrm>
            <a:off x="1790605" y="5339715"/>
            <a:ext cx="9005921" cy="2655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Text summarisation engines</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Dialog agents (text, speech)</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Learning optimal treatment policies in healthcare</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Online stocking</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Scheduling</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nvSpPr>
        <p:spPr>
          <a:xfrm>
            <a:off x="1726118" y="3949424"/>
            <a:ext cx="4825243"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Why it matters</a:t>
            </a:r>
          </a:p>
        </p:txBody>
      </p:sp>
      <p:sp>
        <p:nvSpPr>
          <p:cNvPr id="391" name="Shape 391"/>
          <p:cNvSpPr/>
          <p:nvPr/>
        </p:nvSpPr>
        <p:spPr>
          <a:xfrm rot="5400000">
            <a:off x="7329960" y="-815248"/>
            <a:ext cx="124897" cy="11224785"/>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392" name="Shape 392"/>
          <p:cNvSpPr/>
          <p:nvPr/>
        </p:nvSpPr>
        <p:spPr>
          <a:xfrm>
            <a:off x="1790605" y="5339715"/>
            <a:ext cx="9005921" cy="463341"/>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rPr lang="en-GB" dirty="0" smtClean="0"/>
              <a:t>Learn </a:t>
            </a:r>
            <a:r>
              <a:rPr dirty="0" smtClean="0"/>
              <a:t>how </a:t>
            </a:r>
            <a:r>
              <a:rPr dirty="0"/>
              <a:t>to make decisions to achieve a </a:t>
            </a:r>
            <a:r>
              <a:rPr dirty="0" smtClean="0"/>
              <a:t>goal</a:t>
            </a:r>
            <a:endParaRPr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Leonardo De Marchi</a:t>
            </a:r>
          </a:p>
        </p:txBody>
      </p:sp>
      <p:sp>
        <p:nvSpPr>
          <p:cNvPr id="270" name="Shape 270"/>
          <p:cNvSpPr/>
          <p:nvPr/>
        </p:nvSpPr>
        <p:spPr>
          <a:xfrm rot="5400000">
            <a:off x="6818837"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271" name="image2.png">
            <a:hlinkClick r:id="rId2"/>
          </p:cNvPr>
          <p:cNvPicPr>
            <a:picLocks noChangeAspect="1"/>
          </p:cNvPicPr>
          <p:nvPr/>
        </p:nvPicPr>
        <p:blipFill>
          <a:blip r:embed="rId3">
            <a:extLst/>
          </a:blip>
          <a:stretch>
            <a:fillRect/>
          </a:stretch>
        </p:blipFill>
        <p:spPr>
          <a:xfrm>
            <a:off x="1547889" y="2824323"/>
            <a:ext cx="9909023" cy="4104954"/>
          </a:xfrm>
          <a:prstGeom prst="rect">
            <a:avLst/>
          </a:prstGeom>
          <a:ln w="12700">
            <a:miter lim="400000"/>
          </a:ln>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nvSpPr>
        <p:spPr>
          <a:xfrm>
            <a:off x="1726118" y="3949424"/>
            <a:ext cx="4825243"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Why it matters</a:t>
            </a:r>
          </a:p>
        </p:txBody>
      </p:sp>
      <p:sp>
        <p:nvSpPr>
          <p:cNvPr id="391" name="Shape 391"/>
          <p:cNvSpPr/>
          <p:nvPr/>
        </p:nvSpPr>
        <p:spPr>
          <a:xfrm rot="5400000">
            <a:off x="7329960" y="-815248"/>
            <a:ext cx="124897" cy="11224785"/>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392" name="Shape 392"/>
          <p:cNvSpPr/>
          <p:nvPr/>
        </p:nvSpPr>
        <p:spPr>
          <a:xfrm>
            <a:off x="1790605" y="5339715"/>
            <a:ext cx="9005921" cy="1072739"/>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rPr lang="en-GB" dirty="0" smtClean="0"/>
              <a:t>Learn </a:t>
            </a:r>
            <a:r>
              <a:rPr dirty="0" smtClean="0"/>
              <a:t>how </a:t>
            </a:r>
            <a:r>
              <a:rPr dirty="0"/>
              <a:t>to make decisions to achieve a </a:t>
            </a:r>
            <a:r>
              <a:rPr dirty="0" smtClean="0"/>
              <a:t>goal</a:t>
            </a:r>
            <a:r>
              <a:rPr lang="en-GB" dirty="0" smtClean="0"/>
              <a:t/>
            </a:r>
            <a:br>
              <a:rPr lang="en-GB" dirty="0" smtClean="0"/>
            </a:br>
            <a:r>
              <a:rPr lang="en-GB" sz="4400" dirty="0" smtClean="0"/>
              <a:t>by itself!</a:t>
            </a:r>
            <a:endParaRPr lang="en-GB" sz="4400" dirty="0"/>
          </a:p>
        </p:txBody>
      </p:sp>
    </p:spTree>
    <p:extLst>
      <p:ext uri="{BB962C8B-B14F-4D97-AF65-F5344CB8AC3E}">
        <p14:creationId xmlns:p14="http://schemas.microsoft.com/office/powerpoint/2010/main" val="90330529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games</a:t>
            </a:r>
          </a:p>
        </p:txBody>
      </p:sp>
      <p:sp>
        <p:nvSpPr>
          <p:cNvPr id="395" name="Shape 395"/>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396" name="image8.png" descr="Picture 2"/>
          <p:cNvPicPr>
            <a:picLocks noChangeAspect="1"/>
          </p:cNvPicPr>
          <p:nvPr/>
        </p:nvPicPr>
        <p:blipFill>
          <a:blip r:embed="rId2">
            <a:extLst/>
          </a:blip>
          <a:stretch>
            <a:fillRect/>
          </a:stretch>
        </p:blipFill>
        <p:spPr>
          <a:xfrm>
            <a:off x="2413773" y="2541459"/>
            <a:ext cx="9261338" cy="6683438"/>
          </a:xfrm>
          <a:prstGeom prst="rect">
            <a:avLst/>
          </a:prstGeom>
          <a:ln w="12700">
            <a:miter lim="400000"/>
          </a:ln>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A2C</a:t>
            </a:r>
          </a:p>
        </p:txBody>
      </p:sp>
      <p:sp>
        <p:nvSpPr>
          <p:cNvPr id="399" name="Shape 39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400" name="image3.gif" descr="Picture 2"/>
          <p:cNvPicPr>
            <a:picLocks/>
          </p:cNvPicPr>
          <p:nvPr/>
        </p:nvPicPr>
        <p:blipFill>
          <a:blip r:embed="rId2">
            <a:extLst/>
          </a:blip>
          <a:stretch>
            <a:fillRect/>
          </a:stretch>
        </p:blipFill>
        <p:spPr>
          <a:xfrm>
            <a:off x="4447299" y="2274729"/>
            <a:ext cx="5126202" cy="6728141"/>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GQN</a:t>
            </a:r>
          </a:p>
        </p:txBody>
      </p:sp>
      <p:sp>
        <p:nvSpPr>
          <p:cNvPr id="403" name="Shape 40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404" name="image4.gif" descr="Picture 2"/>
          <p:cNvPicPr>
            <a:picLocks/>
          </p:cNvPicPr>
          <p:nvPr/>
        </p:nvPicPr>
        <p:blipFill>
          <a:blip r:embed="rId2">
            <a:extLst/>
          </a:blip>
          <a:stretch>
            <a:fillRect/>
          </a:stretch>
        </p:blipFill>
        <p:spPr>
          <a:xfrm>
            <a:off x="-719464" y="3369543"/>
            <a:ext cx="13984342" cy="5244132"/>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GQN</a:t>
            </a:r>
          </a:p>
        </p:txBody>
      </p:sp>
      <p:sp>
        <p:nvSpPr>
          <p:cNvPr id="407" name="Shape 40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408" name="image5.gif" descr="Picture 2"/>
          <p:cNvPicPr>
            <a:picLocks/>
          </p:cNvPicPr>
          <p:nvPr/>
        </p:nvPicPr>
        <p:blipFill>
          <a:blip r:embed="rId2">
            <a:extLst/>
          </a:blip>
          <a:stretch>
            <a:fillRect/>
          </a:stretch>
        </p:blipFill>
        <p:spPr>
          <a:xfrm>
            <a:off x="143413" y="3537741"/>
            <a:ext cx="12717975" cy="4769244"/>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411" name="Shape 411"/>
          <p:cNvSpPr/>
          <p:nvPr/>
        </p:nvSpPr>
        <p:spPr>
          <a:xfrm>
            <a:off x="1810815" y="4309724"/>
            <a:ext cx="9129170" cy="5073706"/>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indent="457198" algn="ctr" defTabSz="914400">
              <a:lnSpc>
                <a:spcPct val="90000"/>
              </a:lnSpc>
              <a:spcBef>
                <a:spcPts val="1000"/>
              </a:spcBef>
              <a:defRPr sz="3000" u="sng">
                <a:solidFill>
                  <a:srgbClr val="FFFFFF"/>
                </a:solidFill>
                <a:uFill>
                  <a:solidFill>
                    <a:srgbClr val="0000FF"/>
                  </a:solidFill>
                </a:uFill>
                <a:latin typeface="Lato Medium"/>
                <a:ea typeface="Lato Medium"/>
                <a:cs typeface="Lato Medium"/>
                <a:sym typeface="Lato Medium"/>
              </a:defRPr>
            </a:pPr>
            <a:r>
              <a:rPr>
                <a:solidFill>
                  <a:srgbClr val="0000FF"/>
                </a:solidFill>
                <a:hlinkClick r:id="rId2"/>
              </a:rPr>
              <a:t>https://www.youtube.com/watch?v=oo0TraGu6QY</a:t>
            </a:r>
            <a:endParaRPr>
              <a:uFill>
                <a:solidFill>
                  <a:srgbClr val="0563C1"/>
                </a:solidFill>
              </a:uFill>
            </a:endParaRPr>
          </a:p>
          <a:p>
            <a:pPr indent="457198" algn="ctr" defTabSz="914400">
              <a:lnSpc>
                <a:spcPct val="90000"/>
              </a:lnSpc>
              <a:spcBef>
                <a:spcPts val="1000"/>
              </a:spcBef>
              <a:defRPr sz="3000" u="sng">
                <a:solidFill>
                  <a:srgbClr val="FFFFFF"/>
                </a:solidFill>
                <a:uFill>
                  <a:solidFill>
                    <a:srgbClr val="0563C1"/>
                  </a:solidFill>
                </a:uFill>
                <a:latin typeface="Lato Medium"/>
                <a:ea typeface="Lato Medium"/>
                <a:cs typeface="Lato Medium"/>
                <a:sym typeface="Lato Medium"/>
              </a:defRPr>
            </a:pPr>
            <a:endParaRPr>
              <a:uFill>
                <a:solidFill>
                  <a:srgbClr val="0563C1"/>
                </a:solidFill>
              </a:uFill>
            </a:endParaRPr>
          </a:p>
          <a:p>
            <a:pPr indent="457198" algn="ctr" defTabSz="914400">
              <a:lnSpc>
                <a:spcPct val="90000"/>
              </a:lnSpc>
              <a:spcBef>
                <a:spcPts val="1000"/>
              </a:spcBef>
              <a:defRPr sz="3000" u="sng">
                <a:solidFill>
                  <a:srgbClr val="FFFFFF"/>
                </a:solidFill>
                <a:uFill>
                  <a:solidFill>
                    <a:srgbClr val="0000FF"/>
                  </a:solidFill>
                </a:uFill>
                <a:latin typeface="Lato Medium"/>
                <a:ea typeface="Lato Medium"/>
                <a:cs typeface="Lato Medium"/>
                <a:sym typeface="Lato Medium"/>
              </a:defRPr>
            </a:pPr>
            <a:r>
              <a:rPr>
                <a:solidFill>
                  <a:srgbClr val="0000FF"/>
                </a:solidFill>
                <a:hlinkClick r:id="rId3"/>
              </a:rPr>
              <a:t>https://www.youtube.com/watch?time_continue=72&amp;v=TmPfTpjtdgg</a:t>
            </a:r>
            <a:endParaRPr>
              <a:uFill>
                <a:solidFill>
                  <a:srgbClr val="0563C1"/>
                </a:solidFill>
              </a:uFill>
            </a:endParaRPr>
          </a:p>
          <a:p>
            <a:pPr indent="457198" algn="ctr" defTabSz="914400">
              <a:lnSpc>
                <a:spcPct val="90000"/>
              </a:lnSpc>
              <a:spcBef>
                <a:spcPts val="1000"/>
              </a:spcBef>
              <a:defRPr sz="3000" u="sng">
                <a:solidFill>
                  <a:srgbClr val="FFFFFF"/>
                </a:solidFill>
                <a:uFill>
                  <a:solidFill>
                    <a:srgbClr val="0563C1"/>
                  </a:solidFill>
                </a:uFill>
                <a:latin typeface="Lato Medium"/>
                <a:ea typeface="Lato Medium"/>
                <a:cs typeface="Lato Medium"/>
                <a:sym typeface="Lato Medium"/>
              </a:defRPr>
            </a:pPr>
            <a:endParaRPr>
              <a:uFill>
                <a:solidFill>
                  <a:srgbClr val="0563C1"/>
                </a:solidFill>
              </a:uFill>
            </a:endParaRPr>
          </a:p>
          <a:p>
            <a:pPr indent="457198" algn="ctr" defTabSz="914400">
              <a:lnSpc>
                <a:spcPct val="90000"/>
              </a:lnSpc>
              <a:spcBef>
                <a:spcPts val="1000"/>
              </a:spcBef>
              <a:defRPr sz="3000" u="sng">
                <a:solidFill>
                  <a:srgbClr val="FFFFFF"/>
                </a:solidFill>
                <a:uFill>
                  <a:solidFill>
                    <a:srgbClr val="0000FF"/>
                  </a:solidFill>
                </a:uFill>
                <a:latin typeface="Lato Medium"/>
                <a:ea typeface="Lato Medium"/>
                <a:cs typeface="Lato Medium"/>
                <a:sym typeface="Lato Medium"/>
              </a:defRPr>
            </a:pPr>
            <a:r>
              <a:rPr>
                <a:solidFill>
                  <a:srgbClr val="0000FF"/>
                </a:solidFill>
                <a:hlinkClick r:id="rId4"/>
              </a:rPr>
              <a:t>https://www.youtube.com/watch?v=UZHTNBMAfAA</a:t>
            </a:r>
            <a:endParaRPr>
              <a:uFill>
                <a:solidFill>
                  <a:srgbClr val="0563C1"/>
                </a:solidFill>
              </a:uFill>
            </a:endParaRPr>
          </a:p>
          <a:p>
            <a:pPr indent="457198" algn="ctr" defTabSz="914400">
              <a:lnSpc>
                <a:spcPct val="90000"/>
              </a:lnSpc>
              <a:spcBef>
                <a:spcPts val="1000"/>
              </a:spcBef>
              <a:defRPr sz="3000">
                <a:solidFill>
                  <a:srgbClr val="FFFFFF"/>
                </a:solidFill>
                <a:latin typeface="Lato Medium"/>
                <a:ea typeface="Lato Medium"/>
                <a:cs typeface="Lato Medium"/>
                <a:sym typeface="Lato Medium"/>
              </a:defRPr>
            </a:pPr>
            <a:endParaRPr>
              <a:uFill>
                <a:solidFill>
                  <a:srgbClr val="0563C1"/>
                </a:solidFill>
              </a:uFill>
            </a:endParaRPr>
          </a:p>
          <a:p>
            <a:pPr indent="457198" algn="ctr" defTabSz="914400">
              <a:lnSpc>
                <a:spcPct val="90000"/>
              </a:lnSpc>
              <a:spcBef>
                <a:spcPts val="1000"/>
              </a:spcBef>
              <a:defRPr sz="3000" u="sng">
                <a:solidFill>
                  <a:srgbClr val="FFFFFF"/>
                </a:solidFill>
                <a:uFill>
                  <a:solidFill>
                    <a:srgbClr val="0000FF"/>
                  </a:solidFill>
                </a:uFill>
                <a:latin typeface="Lato Medium"/>
                <a:ea typeface="Lato Medium"/>
                <a:cs typeface="Lato Medium"/>
                <a:sym typeface="Lato Medium"/>
              </a:defRPr>
            </a:pPr>
            <a:r>
              <a:rPr>
                <a:solidFill>
                  <a:srgbClr val="0000FF"/>
                </a:solidFill>
                <a:hlinkClick r:id="rId5"/>
              </a:rPr>
              <a:t>https://www.youtube.com/watch?time_continue=118&amp;v=eHipy_j29Xw</a:t>
            </a:r>
          </a:p>
        </p:txBody>
      </p:sp>
      <p:sp>
        <p:nvSpPr>
          <p:cNvPr id="412" name="Shape 412"/>
          <p:cNvSpPr/>
          <p:nvPr/>
        </p:nvSpPr>
        <p:spPr>
          <a:xfrm rot="16200000" flipH="1">
            <a:off x="6441647" y="3102899"/>
            <a:ext cx="124896" cy="1302213"/>
          </a:xfrm>
          <a:prstGeom prst="rect">
            <a:avLst/>
          </a:prstGeom>
          <a:solidFill>
            <a:srgbClr val="FFFFFF"/>
          </a:solidFill>
          <a:ln w="12700">
            <a:miter lim="400000"/>
          </a:ln>
        </p:spPr>
        <p:txBody>
          <a:bodyPr lIns="24383" tIns="24383" rIns="24383" bIns="24383" anchor="ctr"/>
          <a:lstStyle/>
          <a:p>
            <a:pPr algn="ctr">
              <a:defRPr>
                <a:solidFill>
                  <a:srgbClr val="FF9F00"/>
                </a:solidFill>
                <a:latin typeface="Calibri"/>
                <a:ea typeface="Calibri"/>
                <a:cs typeface="Calibri"/>
                <a:sym typeface="Calibri"/>
              </a:defRPr>
            </a:pPr>
            <a:endParaRPr/>
          </a:p>
        </p:txBody>
      </p:sp>
      <p:sp>
        <p:nvSpPr>
          <p:cNvPr id="413" name="Shape 413"/>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5600">
                <a:solidFill>
                  <a:srgbClr val="FF9F00"/>
                </a:solidFill>
                <a:latin typeface="Bebas Neue Regular"/>
                <a:ea typeface="Bebas Neue Regular"/>
                <a:cs typeface="Bebas Neue Regular"/>
                <a:sym typeface="Bebas Neue Regular"/>
              </a:defRPr>
            </a:pPr>
            <a:r>
              <a:t>Interesting</a:t>
            </a:r>
            <a:r>
              <a:rPr>
                <a:solidFill>
                  <a:srgbClr val="607491"/>
                </a:solidFill>
              </a:rPr>
              <a:t> </a:t>
            </a:r>
            <a:r>
              <a:t>Applications</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p:nvPr/>
        </p:nvSpPr>
        <p:spPr>
          <a:xfrm>
            <a:off x="1726119" y="3949424"/>
            <a:ext cx="7631991"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MULTI-ARMED BANDIT</a:t>
            </a:r>
          </a:p>
        </p:txBody>
      </p:sp>
      <p:sp>
        <p:nvSpPr>
          <p:cNvPr id="416" name="Shape 416"/>
          <p:cNvSpPr/>
          <p:nvPr/>
        </p:nvSpPr>
        <p:spPr>
          <a:xfrm rot="5400000">
            <a:off x="7329960" y="-815248"/>
            <a:ext cx="124896" cy="11224785"/>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17" name="Shape 417"/>
          <p:cNvSpPr/>
          <p:nvPr/>
        </p:nvSpPr>
        <p:spPr>
          <a:xfrm>
            <a:off x="1790605" y="5339715"/>
            <a:ext cx="9005921" cy="496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Markov Decision Process with one state</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p:nvPr/>
        </p:nvSpPr>
        <p:spPr>
          <a:xfrm>
            <a:off x="757770" y="1964250"/>
            <a:ext cx="6282706" cy="175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5600">
                <a:solidFill>
                  <a:srgbClr val="607491"/>
                </a:solidFill>
                <a:latin typeface="Bebas Neue Regular"/>
                <a:ea typeface="Bebas Neue Regular"/>
                <a:cs typeface="Bebas Neue Regular"/>
                <a:sym typeface="Bebas Neue Regular"/>
              </a:defRPr>
            </a:pPr>
            <a:r>
              <a:t>Maximising </a:t>
            </a:r>
          </a:p>
          <a:p>
            <a:pPr>
              <a:defRPr sz="5600">
                <a:solidFill>
                  <a:srgbClr val="607491"/>
                </a:solidFill>
                <a:latin typeface="Bebas Neue Regular"/>
                <a:ea typeface="Bebas Neue Regular"/>
                <a:cs typeface="Bebas Neue Regular"/>
                <a:sym typeface="Bebas Neue Regular"/>
              </a:defRPr>
            </a:pPr>
            <a:r>
              <a:t>reward</a:t>
            </a:r>
          </a:p>
        </p:txBody>
      </p:sp>
      <p:pic>
        <p:nvPicPr>
          <p:cNvPr id="420" name="image1.jpeg" descr="Picture 2"/>
          <p:cNvPicPr>
            <a:picLocks noChangeAspect="1"/>
          </p:cNvPicPr>
          <p:nvPr/>
        </p:nvPicPr>
        <p:blipFill>
          <a:blip r:embed="rId2">
            <a:extLst/>
          </a:blip>
          <a:srcRect l="14059" r="21761"/>
          <a:stretch>
            <a:fillRect/>
          </a:stretch>
        </p:blipFill>
        <p:spPr>
          <a:xfrm>
            <a:off x="4029127" y="-12687"/>
            <a:ext cx="8989150" cy="9778974"/>
          </a:xfrm>
          <a:prstGeom prst="rect">
            <a:avLst/>
          </a:prstGeom>
          <a:ln w="12700">
            <a:miter lim="400000"/>
          </a:ln>
        </p:spPr>
      </p:pic>
      <p:sp>
        <p:nvSpPr>
          <p:cNvPr id="421" name="Shape 421"/>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Markov property</a:t>
            </a:r>
          </a:p>
        </p:txBody>
      </p:sp>
      <p:sp>
        <p:nvSpPr>
          <p:cNvPr id="424" name="Shape 42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25" name="Shape 425"/>
          <p:cNvSpPr/>
          <p:nvPr/>
        </p:nvSpPr>
        <p:spPr>
          <a:xfrm>
            <a:off x="757771" y="3148487"/>
            <a:ext cx="9005921" cy="21987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The following state depends only on the current state and action</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The state must include all info of past agent-interaction environment that will make a difference in the future</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Action: decision we want to learn how to make</a:t>
            </a:r>
          </a:p>
        </p:txBody>
      </p:sp>
      <p:sp>
        <p:nvSpPr>
          <p:cNvPr id="426" name="Shape 426"/>
          <p:cNvSpPr/>
          <p:nvPr/>
        </p:nvSpPr>
        <p:spPr>
          <a:xfrm>
            <a:off x="2928136" y="6319630"/>
            <a:ext cx="7148522"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defRPr sz="3400">
                <a:solidFill>
                  <a:srgbClr val="000000"/>
                </a:solidFill>
                <a:latin typeface="Lato Light"/>
                <a:ea typeface="Lato Light"/>
                <a:cs typeface="Lato Light"/>
                <a:sym typeface="Lato Light"/>
              </a:defRPr>
            </a:pPr>
            <a:r>
              <a:t>p(s</a:t>
            </a:r>
            <a:r>
              <a:rPr baseline="-5998"/>
              <a:t>0</a:t>
            </a:r>
            <a:r>
              <a:t>,r|s,a) = Pr{S</a:t>
            </a:r>
            <a:r>
              <a:rPr baseline="-5998"/>
              <a:t>t</a:t>
            </a:r>
            <a:r>
              <a:t>=s</a:t>
            </a:r>
            <a:r>
              <a:rPr baseline="-5998"/>
              <a:t>0</a:t>
            </a:r>
            <a:r>
              <a:t>,R</a:t>
            </a:r>
            <a:r>
              <a:rPr baseline="-5998"/>
              <a:t>t</a:t>
            </a:r>
            <a:r>
              <a:t>=r|S</a:t>
            </a:r>
            <a:r>
              <a:rPr baseline="-5998"/>
              <a:t>t 1</a:t>
            </a:r>
            <a:r>
              <a:t>=s,A</a:t>
            </a:r>
            <a:r>
              <a:rPr baseline="-5998"/>
              <a:t>t 1</a:t>
            </a:r>
            <a:r>
              <a:t>=a},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Simple multi-armed Bandit</a:t>
            </a:r>
          </a:p>
        </p:txBody>
      </p:sp>
      <p:sp>
        <p:nvSpPr>
          <p:cNvPr id="429" name="Shape 42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433" name="Group 433"/>
          <p:cNvGrpSpPr/>
          <p:nvPr/>
        </p:nvGrpSpPr>
        <p:grpSpPr>
          <a:xfrm>
            <a:off x="4767080" y="5128933"/>
            <a:ext cx="3470642" cy="1781739"/>
            <a:chOff x="0" y="0"/>
            <a:chExt cx="3470640" cy="1781737"/>
          </a:xfrm>
        </p:grpSpPr>
        <p:sp>
          <p:nvSpPr>
            <p:cNvPr id="430" name="Shape 430"/>
            <p:cNvSpPr/>
            <p:nvPr/>
          </p:nvSpPr>
          <p:spPr>
            <a:xfrm>
              <a:off x="-1" y="0"/>
              <a:ext cx="3470641" cy="1781738"/>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31" name="Shape 431"/>
            <p:cNvSpPr/>
            <p:nvPr/>
          </p:nvSpPr>
          <p:spPr>
            <a:xfrm>
              <a:off x="695611" y="107088"/>
              <a:ext cx="2079417"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32" name="Shape 432"/>
            <p:cNvSpPr/>
            <p:nvPr/>
          </p:nvSpPr>
          <p:spPr>
            <a:xfrm>
              <a:off x="188184" y="813734"/>
              <a:ext cx="3094271" cy="496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2500">
                  <a:solidFill>
                    <a:srgbClr val="FFFFFF"/>
                  </a:solidFill>
                  <a:latin typeface="Lato Medium"/>
                  <a:ea typeface="Lato Medium"/>
                  <a:cs typeface="Lato Medium"/>
                  <a:sym typeface="Lato Medium"/>
                </a:defRPr>
              </a:lvl1pPr>
            </a:lstStyle>
            <a:p>
              <a:r>
                <a:t>Current Success Rate</a:t>
              </a:r>
            </a:p>
          </p:txBody>
        </p:sp>
      </p:grpSp>
      <p:grpSp>
        <p:nvGrpSpPr>
          <p:cNvPr id="437" name="Group 437"/>
          <p:cNvGrpSpPr/>
          <p:nvPr/>
        </p:nvGrpSpPr>
        <p:grpSpPr>
          <a:xfrm>
            <a:off x="8704080" y="5128933"/>
            <a:ext cx="3470642" cy="1781739"/>
            <a:chOff x="0" y="0"/>
            <a:chExt cx="3470640" cy="1781737"/>
          </a:xfrm>
        </p:grpSpPr>
        <p:sp>
          <p:nvSpPr>
            <p:cNvPr id="434" name="Shape 434"/>
            <p:cNvSpPr/>
            <p:nvPr/>
          </p:nvSpPr>
          <p:spPr>
            <a:xfrm>
              <a:off x="-1" y="0"/>
              <a:ext cx="3470641" cy="1781738"/>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35" name="Shape 435"/>
            <p:cNvSpPr/>
            <p:nvPr/>
          </p:nvSpPr>
          <p:spPr>
            <a:xfrm>
              <a:off x="695611" y="107088"/>
              <a:ext cx="2079417"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50%</a:t>
              </a:r>
            </a:p>
          </p:txBody>
        </p:sp>
        <p:sp>
          <p:nvSpPr>
            <p:cNvPr id="436" name="Shape 436"/>
            <p:cNvSpPr/>
            <p:nvPr/>
          </p:nvSpPr>
          <p:spPr>
            <a:xfrm>
              <a:off x="188184" y="813734"/>
              <a:ext cx="3094271" cy="496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2500">
                  <a:solidFill>
                    <a:srgbClr val="FFFFFF"/>
                  </a:solidFill>
                  <a:latin typeface="Lato Medium"/>
                  <a:ea typeface="Lato Medium"/>
                  <a:cs typeface="Lato Medium"/>
                  <a:sym typeface="Lato Medium"/>
                </a:defRPr>
              </a:lvl1pPr>
            </a:lstStyle>
            <a:p>
              <a:r>
                <a:t>Current Success Rate</a:t>
              </a:r>
            </a:p>
          </p:txBody>
        </p:sp>
      </p:grpSp>
      <p:grpSp>
        <p:nvGrpSpPr>
          <p:cNvPr id="441" name="Group 441"/>
          <p:cNvGrpSpPr/>
          <p:nvPr/>
        </p:nvGrpSpPr>
        <p:grpSpPr>
          <a:xfrm>
            <a:off x="830080" y="5128933"/>
            <a:ext cx="3470641" cy="1781739"/>
            <a:chOff x="0" y="0"/>
            <a:chExt cx="3470640" cy="1781737"/>
          </a:xfrm>
        </p:grpSpPr>
        <p:sp>
          <p:nvSpPr>
            <p:cNvPr id="438" name="Shape 438"/>
            <p:cNvSpPr/>
            <p:nvPr/>
          </p:nvSpPr>
          <p:spPr>
            <a:xfrm>
              <a:off x="-1" y="0"/>
              <a:ext cx="3470641" cy="1781738"/>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39" name="Shape 439"/>
            <p:cNvSpPr/>
            <p:nvPr/>
          </p:nvSpPr>
          <p:spPr>
            <a:xfrm>
              <a:off x="695611" y="107088"/>
              <a:ext cx="2079417"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440" name="Shape 440"/>
            <p:cNvSpPr/>
            <p:nvPr/>
          </p:nvSpPr>
          <p:spPr>
            <a:xfrm>
              <a:off x="188184" y="813734"/>
              <a:ext cx="3094271" cy="496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2500">
                  <a:solidFill>
                    <a:srgbClr val="FFFFFF"/>
                  </a:solidFill>
                  <a:latin typeface="Lato Medium"/>
                  <a:ea typeface="Lato Medium"/>
                  <a:cs typeface="Lato Medium"/>
                  <a:sym typeface="Lato Medium"/>
                </a:defRPr>
              </a:lvl1pPr>
            </a:lstStyle>
            <a:p>
              <a:r>
                <a:t>Current Success Rate</a:t>
              </a:r>
            </a:p>
          </p:txBody>
        </p:sp>
      </p:gr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dirty="0"/>
              <a:t>Reinforcement learning</a:t>
            </a:r>
          </a:p>
        </p:txBody>
      </p:sp>
      <p:sp>
        <p:nvSpPr>
          <p:cNvPr id="280" name="Shape 280"/>
          <p:cNvSpPr/>
          <p:nvPr/>
        </p:nvSpPr>
        <p:spPr>
          <a:xfrm rot="5400000">
            <a:off x="6818837"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287" name="Group 287"/>
          <p:cNvGrpSpPr/>
          <p:nvPr/>
        </p:nvGrpSpPr>
        <p:grpSpPr>
          <a:xfrm>
            <a:off x="2852074" y="4343069"/>
            <a:ext cx="6538654" cy="3386069"/>
            <a:chOff x="-1" y="-1"/>
            <a:chExt cx="6538652" cy="3386068"/>
          </a:xfrm>
        </p:grpSpPr>
        <p:grpSp>
          <p:nvGrpSpPr>
            <p:cNvPr id="283" name="Group 283"/>
            <p:cNvGrpSpPr/>
            <p:nvPr/>
          </p:nvGrpSpPr>
          <p:grpSpPr>
            <a:xfrm>
              <a:off x="-1" y="-1"/>
              <a:ext cx="3545720" cy="3386068"/>
              <a:chOff x="0" y="0"/>
              <a:chExt cx="3545718" cy="3386066"/>
            </a:xfrm>
          </p:grpSpPr>
          <p:sp>
            <p:nvSpPr>
              <p:cNvPr id="281" name="Shape 281"/>
              <p:cNvSpPr/>
              <p:nvPr/>
            </p:nvSpPr>
            <p:spPr>
              <a:xfrm>
                <a:off x="0" y="742644"/>
                <a:ext cx="3545718" cy="2643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Basic definitions</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Markov chain</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Dynamic programming</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SARSA</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Q-Learning</a:t>
                </a:r>
                <a:endParaRPr lang="en-GB" dirty="0" smtClean="0"/>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lang="en-GB" dirty="0" smtClean="0"/>
                  <a:t>Gradient methods</a:t>
                </a:r>
                <a:endParaRPr dirty="0"/>
              </a:p>
            </p:txBody>
          </p:sp>
          <p:sp>
            <p:nvSpPr>
              <p:cNvPr id="282" name="Shape 282"/>
              <p:cNvSpPr/>
              <p:nvPr/>
            </p:nvSpPr>
            <p:spPr>
              <a:xfrm>
                <a:off x="0" y="0"/>
                <a:ext cx="1874527" cy="658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000">
                    <a:solidFill>
                      <a:srgbClr val="FF9F00"/>
                    </a:solidFill>
                    <a:latin typeface="Bebas Neue Regular"/>
                    <a:ea typeface="Bebas Neue Regular"/>
                    <a:cs typeface="Bebas Neue Regular"/>
                    <a:sym typeface="Bebas Neue Regular"/>
                  </a:defRPr>
                </a:lvl1pPr>
              </a:lstStyle>
              <a:p>
                <a:r>
                  <a:t>Theory</a:t>
                </a:r>
              </a:p>
            </p:txBody>
          </p:sp>
        </p:grpSp>
        <p:grpSp>
          <p:nvGrpSpPr>
            <p:cNvPr id="286" name="Group 286"/>
            <p:cNvGrpSpPr/>
            <p:nvPr/>
          </p:nvGrpSpPr>
          <p:grpSpPr>
            <a:xfrm>
              <a:off x="4627068" y="1"/>
              <a:ext cx="1911583" cy="2103206"/>
              <a:chOff x="0" y="0"/>
              <a:chExt cx="1911582" cy="2103205"/>
            </a:xfrm>
          </p:grpSpPr>
          <p:sp>
            <p:nvSpPr>
              <p:cNvPr id="284" name="Shape 284"/>
              <p:cNvSpPr/>
              <p:nvPr/>
            </p:nvSpPr>
            <p:spPr>
              <a:xfrm>
                <a:off x="-1" y="-1"/>
                <a:ext cx="1533320" cy="658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000">
                    <a:solidFill>
                      <a:srgbClr val="FF9F00"/>
                    </a:solidFill>
                    <a:latin typeface="Bebas Neue Regular"/>
                    <a:ea typeface="Bebas Neue Regular"/>
                    <a:cs typeface="Bebas Neue Regular"/>
                    <a:sym typeface="Bebas Neue Regular"/>
                  </a:defRPr>
                </a:lvl1pPr>
              </a:lstStyle>
              <a:p>
                <a:r>
                  <a:t>PRACTICE</a:t>
                </a:r>
              </a:p>
            </p:txBody>
          </p:sp>
          <p:sp>
            <p:nvSpPr>
              <p:cNvPr id="285" name="Shape 285"/>
              <p:cNvSpPr/>
              <p:nvPr/>
            </p:nvSpPr>
            <p:spPr>
              <a:xfrm>
                <a:off x="0" y="742643"/>
                <a:ext cx="1911582" cy="1360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p>
                <a:pPr marL="300789" indent="-300789" defTabSz="1300480">
                  <a:lnSpc>
                    <a:spcPct val="90000"/>
                  </a:lnSpc>
                  <a:spcBef>
                    <a:spcPts val="700"/>
                  </a:spcBef>
                  <a:buClr>
                    <a:srgbClr val="FF9F00"/>
                  </a:buClr>
                  <a:buSzPct val="100000"/>
                  <a:buChar char="‣"/>
                  <a:defRPr sz="2500">
                    <a:solidFill>
                      <a:srgbClr val="000000"/>
                    </a:solidFill>
                    <a:latin typeface="Lato Light"/>
                    <a:ea typeface="Lato Light"/>
                    <a:cs typeface="Lato Light"/>
                    <a:sym typeface="Lato Light"/>
                  </a:defRPr>
                </a:pPr>
                <a:r>
                  <a:t>OpenAI</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SARSA</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Q-learning</a:t>
                </a:r>
              </a:p>
            </p:txBody>
          </p:sp>
        </p:grpSp>
      </p:grpSp>
      <p:sp>
        <p:nvSpPr>
          <p:cNvPr id="288" name="Shape 288"/>
          <p:cNvSpPr/>
          <p:nvPr/>
        </p:nvSpPr>
        <p:spPr>
          <a:xfrm>
            <a:off x="6429325" y="4668265"/>
            <a:ext cx="146150" cy="417067"/>
          </a:xfrm>
          <a:prstGeom prst="rect">
            <a:avLst/>
          </a:prstGeom>
          <a:ln w="12700">
            <a:miter lim="400000"/>
          </a:ln>
          <a:extLst>
            <a:ext uri="{C572A759-6A51-4108-AA02-DFA0A04FC94B}">
              <ma14:wrappingTextBoxFlag xmlns:ma14="http://schemas.microsoft.com/office/mac/drawingml/2011/main" val="1"/>
            </a:ext>
          </a:extLst>
        </p:spPr>
        <p:txBody>
          <a:bodyPr wrap="none" lIns="24383" tIns="24383" rIns="24383" bIns="24383">
            <a:spAutoFit/>
          </a:bodyPr>
          <a:lstStyle>
            <a:lvl1pPr>
              <a:defRPr>
                <a:latin typeface="+mn-lt"/>
                <a:ea typeface="+mn-ea"/>
                <a:cs typeface="+mn-cs"/>
                <a:sym typeface="Helvetica"/>
              </a:defRPr>
            </a:lvl1pPr>
          </a:lstStyle>
          <a:p>
            <a:r>
              <a:t> </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Simple multi-armed Bandit</a:t>
            </a:r>
          </a:p>
        </p:txBody>
      </p:sp>
      <p:sp>
        <p:nvSpPr>
          <p:cNvPr id="444" name="Shape 44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45" name="Shape 445"/>
          <p:cNvSpPr/>
          <p:nvPr/>
        </p:nvSpPr>
        <p:spPr>
          <a:xfrm>
            <a:off x="757771" y="3148487"/>
            <a:ext cx="9005921" cy="9287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How many trial?</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Stable?</a:t>
            </a:r>
          </a:p>
        </p:txBody>
      </p:sp>
      <p:grpSp>
        <p:nvGrpSpPr>
          <p:cNvPr id="449" name="Group 449"/>
          <p:cNvGrpSpPr/>
          <p:nvPr/>
        </p:nvGrpSpPr>
        <p:grpSpPr>
          <a:xfrm>
            <a:off x="4767079" y="5128933"/>
            <a:ext cx="3658828" cy="1781740"/>
            <a:chOff x="-1" y="0"/>
            <a:chExt cx="3658826" cy="1781738"/>
          </a:xfrm>
        </p:grpSpPr>
        <p:sp>
          <p:nvSpPr>
            <p:cNvPr id="446" name="Shape 446"/>
            <p:cNvSpPr/>
            <p:nvPr/>
          </p:nvSpPr>
          <p:spPr>
            <a:xfrm>
              <a:off x="-1" y="0"/>
              <a:ext cx="3470641" cy="1781738"/>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47" name="Shape 447"/>
            <p:cNvSpPr/>
            <p:nvPr/>
          </p:nvSpPr>
          <p:spPr>
            <a:xfrm>
              <a:off x="695611" y="107088"/>
              <a:ext cx="2079417"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48" name="Shape 448"/>
            <p:cNvSpPr/>
            <p:nvPr/>
          </p:nvSpPr>
          <p:spPr>
            <a:xfrm>
              <a:off x="188184" y="813734"/>
              <a:ext cx="3470641" cy="4633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2500">
                  <a:solidFill>
                    <a:srgbClr val="FFFFFF"/>
                  </a:solidFill>
                  <a:latin typeface="Lato Medium"/>
                  <a:ea typeface="Lato Medium"/>
                  <a:cs typeface="Lato Medium"/>
                  <a:sym typeface="Lato Medium"/>
                </a:defRPr>
              </a:lvl1pPr>
            </a:lstStyle>
            <a:p>
              <a:r>
                <a:rPr dirty="0"/>
                <a:t>Current Success Rate</a:t>
              </a:r>
            </a:p>
          </p:txBody>
        </p:sp>
      </p:grpSp>
      <p:grpSp>
        <p:nvGrpSpPr>
          <p:cNvPr id="453" name="Group 453"/>
          <p:cNvGrpSpPr/>
          <p:nvPr/>
        </p:nvGrpSpPr>
        <p:grpSpPr>
          <a:xfrm>
            <a:off x="8704079" y="5128933"/>
            <a:ext cx="3470643" cy="1781740"/>
            <a:chOff x="-1" y="0"/>
            <a:chExt cx="3470641" cy="1781738"/>
          </a:xfrm>
        </p:grpSpPr>
        <p:sp>
          <p:nvSpPr>
            <p:cNvPr id="450" name="Shape 450"/>
            <p:cNvSpPr/>
            <p:nvPr/>
          </p:nvSpPr>
          <p:spPr>
            <a:xfrm>
              <a:off x="-1" y="0"/>
              <a:ext cx="3470641" cy="1781738"/>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51" name="Shape 451"/>
            <p:cNvSpPr/>
            <p:nvPr/>
          </p:nvSpPr>
          <p:spPr>
            <a:xfrm>
              <a:off x="695611" y="107088"/>
              <a:ext cx="2079417"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50%</a:t>
              </a:r>
            </a:p>
          </p:txBody>
        </p:sp>
        <p:sp>
          <p:nvSpPr>
            <p:cNvPr id="452" name="Shape 452"/>
            <p:cNvSpPr/>
            <p:nvPr/>
          </p:nvSpPr>
          <p:spPr>
            <a:xfrm>
              <a:off x="188184" y="813734"/>
              <a:ext cx="3282456" cy="4633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2500">
                  <a:solidFill>
                    <a:srgbClr val="FFFFFF"/>
                  </a:solidFill>
                  <a:latin typeface="Lato Medium"/>
                  <a:ea typeface="Lato Medium"/>
                  <a:cs typeface="Lato Medium"/>
                  <a:sym typeface="Lato Medium"/>
                </a:defRPr>
              </a:lvl1pPr>
            </a:lstStyle>
            <a:p>
              <a:r>
                <a:t>Current Success Rate</a:t>
              </a:r>
            </a:p>
          </p:txBody>
        </p:sp>
      </p:grpSp>
      <p:grpSp>
        <p:nvGrpSpPr>
          <p:cNvPr id="457" name="Group 457"/>
          <p:cNvGrpSpPr/>
          <p:nvPr/>
        </p:nvGrpSpPr>
        <p:grpSpPr>
          <a:xfrm>
            <a:off x="830079" y="5128933"/>
            <a:ext cx="3470642" cy="1781740"/>
            <a:chOff x="-1" y="0"/>
            <a:chExt cx="3470641" cy="1781738"/>
          </a:xfrm>
        </p:grpSpPr>
        <p:sp>
          <p:nvSpPr>
            <p:cNvPr id="454" name="Shape 454"/>
            <p:cNvSpPr/>
            <p:nvPr/>
          </p:nvSpPr>
          <p:spPr>
            <a:xfrm>
              <a:off x="-1" y="0"/>
              <a:ext cx="3470641" cy="1781738"/>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55" name="Shape 455"/>
            <p:cNvSpPr/>
            <p:nvPr/>
          </p:nvSpPr>
          <p:spPr>
            <a:xfrm>
              <a:off x="695611" y="107088"/>
              <a:ext cx="2079417"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456" name="Shape 456"/>
            <p:cNvSpPr/>
            <p:nvPr/>
          </p:nvSpPr>
          <p:spPr>
            <a:xfrm>
              <a:off x="188183" y="813734"/>
              <a:ext cx="3282456" cy="4633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2500">
                  <a:solidFill>
                    <a:srgbClr val="FFFFFF"/>
                  </a:solidFill>
                  <a:latin typeface="Lato Medium"/>
                  <a:ea typeface="Lato Medium"/>
                  <a:cs typeface="Lato Medium"/>
                  <a:sym typeface="Lato Medium"/>
                </a:defRPr>
              </a:lvl1pPr>
            </a:lstStyle>
            <a:p>
              <a:r>
                <a:rPr dirty="0"/>
                <a:t>Current Success Rate</a:t>
              </a:r>
            </a:p>
          </p:txBody>
        </p:sp>
      </p:gr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multi-armed Bandit</a:t>
            </a:r>
          </a:p>
        </p:txBody>
      </p:sp>
      <p:sp>
        <p:nvSpPr>
          <p:cNvPr id="460" name="Shape 46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61" name="Shape 461"/>
          <p:cNvSpPr/>
          <p:nvPr/>
        </p:nvSpPr>
        <p:spPr>
          <a:xfrm>
            <a:off x="757771" y="3148487"/>
            <a:ext cx="9005921" cy="496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Many options, variability</a:t>
            </a:r>
          </a:p>
        </p:txBody>
      </p:sp>
      <p:grpSp>
        <p:nvGrpSpPr>
          <p:cNvPr id="692" name="Group 692"/>
          <p:cNvGrpSpPr/>
          <p:nvPr/>
        </p:nvGrpSpPr>
        <p:grpSpPr>
          <a:xfrm>
            <a:off x="296680" y="3035678"/>
            <a:ext cx="12519991" cy="6448467"/>
            <a:chOff x="0" y="0"/>
            <a:chExt cx="12519989" cy="6448466"/>
          </a:xfrm>
        </p:grpSpPr>
        <p:grpSp>
          <p:nvGrpSpPr>
            <p:cNvPr id="517" name="Group 517"/>
            <p:cNvGrpSpPr/>
            <p:nvPr/>
          </p:nvGrpSpPr>
          <p:grpSpPr>
            <a:xfrm>
              <a:off x="2694819" y="2011550"/>
              <a:ext cx="4857049" cy="3605913"/>
              <a:chOff x="0" y="0"/>
              <a:chExt cx="4857047" cy="3605912"/>
            </a:xfrm>
          </p:grpSpPr>
          <p:sp>
            <p:nvSpPr>
              <p:cNvPr id="462" name="Shape 462"/>
              <p:cNvSpPr/>
              <p:nvPr/>
            </p:nvSpPr>
            <p:spPr>
              <a:xfrm>
                <a:off x="0" y="-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63" name="Shape 463"/>
              <p:cNvSpPr/>
              <p:nvPr/>
            </p:nvSpPr>
            <p:spPr>
              <a:xfrm>
                <a:off x="139406" y="679013"/>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64" name="Shape 464"/>
              <p:cNvSpPr/>
              <p:nvPr/>
            </p:nvSpPr>
            <p:spPr>
              <a:xfrm>
                <a:off x="127000" y="127000"/>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65" name="Shape 465"/>
              <p:cNvSpPr/>
              <p:nvPr/>
            </p:nvSpPr>
            <p:spPr>
              <a:xfrm>
                <a:off x="266406" y="806013"/>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66" name="Shape 466"/>
              <p:cNvSpPr/>
              <p:nvPr/>
            </p:nvSpPr>
            <p:spPr>
              <a:xfrm>
                <a:off x="254000" y="254000"/>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67" name="Shape 467"/>
              <p:cNvSpPr/>
              <p:nvPr/>
            </p:nvSpPr>
            <p:spPr>
              <a:xfrm>
                <a:off x="769307" y="226609"/>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68" name="Shape 468"/>
              <p:cNvSpPr/>
              <p:nvPr/>
            </p:nvSpPr>
            <p:spPr>
              <a:xfrm>
                <a:off x="393406" y="933013"/>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69" name="Shape 469"/>
              <p:cNvSpPr/>
              <p:nvPr/>
            </p:nvSpPr>
            <p:spPr>
              <a:xfrm>
                <a:off x="381000" y="381000"/>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70" name="Shape 470"/>
              <p:cNvSpPr/>
              <p:nvPr/>
            </p:nvSpPr>
            <p:spPr>
              <a:xfrm>
                <a:off x="896307" y="353609"/>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71" name="Shape 471"/>
              <p:cNvSpPr/>
              <p:nvPr/>
            </p:nvSpPr>
            <p:spPr>
              <a:xfrm>
                <a:off x="520406" y="1060013"/>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72" name="Shape 472"/>
              <p:cNvSpPr/>
              <p:nvPr/>
            </p:nvSpPr>
            <p:spPr>
              <a:xfrm>
                <a:off x="508000" y="508000"/>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73" name="Shape 473"/>
              <p:cNvSpPr/>
              <p:nvPr/>
            </p:nvSpPr>
            <p:spPr>
              <a:xfrm>
                <a:off x="1023307" y="480609"/>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74" name="Shape 474"/>
              <p:cNvSpPr/>
              <p:nvPr/>
            </p:nvSpPr>
            <p:spPr>
              <a:xfrm>
                <a:off x="647406" y="118701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75" name="Shape 475"/>
              <p:cNvSpPr/>
              <p:nvPr/>
            </p:nvSpPr>
            <p:spPr>
              <a:xfrm>
                <a:off x="635000" y="635000"/>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76" name="Shape 476"/>
              <p:cNvSpPr/>
              <p:nvPr/>
            </p:nvSpPr>
            <p:spPr>
              <a:xfrm>
                <a:off x="1150307" y="607609"/>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77" name="Shape 477"/>
              <p:cNvSpPr/>
              <p:nvPr/>
            </p:nvSpPr>
            <p:spPr>
              <a:xfrm>
                <a:off x="774406" y="131401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78" name="Shape 478"/>
              <p:cNvSpPr/>
              <p:nvPr/>
            </p:nvSpPr>
            <p:spPr>
              <a:xfrm>
                <a:off x="762000" y="762000"/>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79" name="Shape 479"/>
              <p:cNvSpPr/>
              <p:nvPr/>
            </p:nvSpPr>
            <p:spPr>
              <a:xfrm>
                <a:off x="1277307" y="734609"/>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80" name="Shape 480"/>
              <p:cNvSpPr/>
              <p:nvPr/>
            </p:nvSpPr>
            <p:spPr>
              <a:xfrm>
                <a:off x="901406" y="144101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81" name="Shape 481"/>
              <p:cNvSpPr/>
              <p:nvPr/>
            </p:nvSpPr>
            <p:spPr>
              <a:xfrm>
                <a:off x="889000" y="889000"/>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82" name="Shape 482"/>
              <p:cNvSpPr/>
              <p:nvPr/>
            </p:nvSpPr>
            <p:spPr>
              <a:xfrm>
                <a:off x="1404307" y="861609"/>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83" name="Shape 483"/>
              <p:cNvSpPr/>
              <p:nvPr/>
            </p:nvSpPr>
            <p:spPr>
              <a:xfrm>
                <a:off x="1028406" y="156801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84" name="Shape 484"/>
              <p:cNvSpPr/>
              <p:nvPr/>
            </p:nvSpPr>
            <p:spPr>
              <a:xfrm>
                <a:off x="1016000" y="1016000"/>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85" name="Shape 485"/>
              <p:cNvSpPr/>
              <p:nvPr/>
            </p:nvSpPr>
            <p:spPr>
              <a:xfrm>
                <a:off x="1531307" y="98861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86" name="Shape 486"/>
              <p:cNvSpPr/>
              <p:nvPr/>
            </p:nvSpPr>
            <p:spPr>
              <a:xfrm>
                <a:off x="1155406" y="169501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87" name="Shape 487"/>
              <p:cNvSpPr/>
              <p:nvPr/>
            </p:nvSpPr>
            <p:spPr>
              <a:xfrm>
                <a:off x="1143000" y="114300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88" name="Shape 488"/>
              <p:cNvSpPr/>
              <p:nvPr/>
            </p:nvSpPr>
            <p:spPr>
              <a:xfrm>
                <a:off x="1658307" y="111561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89" name="Shape 489"/>
              <p:cNvSpPr/>
              <p:nvPr/>
            </p:nvSpPr>
            <p:spPr>
              <a:xfrm>
                <a:off x="1282406" y="182201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90" name="Shape 490"/>
              <p:cNvSpPr/>
              <p:nvPr/>
            </p:nvSpPr>
            <p:spPr>
              <a:xfrm>
                <a:off x="1270000" y="127000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91" name="Shape 491"/>
              <p:cNvSpPr/>
              <p:nvPr/>
            </p:nvSpPr>
            <p:spPr>
              <a:xfrm>
                <a:off x="1785307" y="124261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92" name="Shape 492"/>
              <p:cNvSpPr/>
              <p:nvPr/>
            </p:nvSpPr>
            <p:spPr>
              <a:xfrm>
                <a:off x="1409406" y="194901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93" name="Shape 493"/>
              <p:cNvSpPr/>
              <p:nvPr/>
            </p:nvSpPr>
            <p:spPr>
              <a:xfrm>
                <a:off x="1397000" y="139700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94" name="Shape 494"/>
              <p:cNvSpPr/>
              <p:nvPr/>
            </p:nvSpPr>
            <p:spPr>
              <a:xfrm>
                <a:off x="1912307" y="1369609"/>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95" name="Shape 495"/>
              <p:cNvSpPr/>
              <p:nvPr/>
            </p:nvSpPr>
            <p:spPr>
              <a:xfrm>
                <a:off x="1536406" y="207601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96" name="Shape 496"/>
              <p:cNvSpPr/>
              <p:nvPr/>
            </p:nvSpPr>
            <p:spPr>
              <a:xfrm>
                <a:off x="1524000" y="152400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497" name="Shape 497"/>
              <p:cNvSpPr/>
              <p:nvPr/>
            </p:nvSpPr>
            <p:spPr>
              <a:xfrm>
                <a:off x="2039308" y="149661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498" name="Shape 498"/>
              <p:cNvSpPr/>
              <p:nvPr/>
            </p:nvSpPr>
            <p:spPr>
              <a:xfrm>
                <a:off x="1663406" y="220301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499" name="Shape 499"/>
              <p:cNvSpPr/>
              <p:nvPr/>
            </p:nvSpPr>
            <p:spPr>
              <a:xfrm>
                <a:off x="1651000" y="1651002"/>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00" name="Shape 500"/>
              <p:cNvSpPr/>
              <p:nvPr/>
            </p:nvSpPr>
            <p:spPr>
              <a:xfrm>
                <a:off x="2166308" y="1623611"/>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501" name="Shape 501"/>
              <p:cNvSpPr/>
              <p:nvPr/>
            </p:nvSpPr>
            <p:spPr>
              <a:xfrm>
                <a:off x="1790406" y="2330015"/>
                <a:ext cx="2292235"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02" name="Shape 502"/>
              <p:cNvSpPr/>
              <p:nvPr/>
            </p:nvSpPr>
            <p:spPr>
              <a:xfrm>
                <a:off x="1778000" y="1778002"/>
                <a:ext cx="2571049"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03" name="Shape 503"/>
              <p:cNvSpPr/>
              <p:nvPr/>
            </p:nvSpPr>
            <p:spPr>
              <a:xfrm>
                <a:off x="2293308" y="1750611"/>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504" name="Shape 504"/>
              <p:cNvSpPr/>
              <p:nvPr/>
            </p:nvSpPr>
            <p:spPr>
              <a:xfrm>
                <a:off x="1917406" y="2457016"/>
                <a:ext cx="2292235"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05" name="Shape 505"/>
              <p:cNvSpPr/>
              <p:nvPr/>
            </p:nvSpPr>
            <p:spPr>
              <a:xfrm>
                <a:off x="1905000" y="1905002"/>
                <a:ext cx="2571049"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06" name="Shape 506"/>
              <p:cNvSpPr/>
              <p:nvPr/>
            </p:nvSpPr>
            <p:spPr>
              <a:xfrm>
                <a:off x="2420308" y="1877611"/>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507" name="Shape 507"/>
              <p:cNvSpPr/>
              <p:nvPr/>
            </p:nvSpPr>
            <p:spPr>
              <a:xfrm>
                <a:off x="2044406" y="2584016"/>
                <a:ext cx="2292235"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08" name="Shape 508"/>
              <p:cNvSpPr/>
              <p:nvPr/>
            </p:nvSpPr>
            <p:spPr>
              <a:xfrm>
                <a:off x="2032000" y="2032002"/>
                <a:ext cx="2571049"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09" name="Shape 509"/>
              <p:cNvSpPr/>
              <p:nvPr/>
            </p:nvSpPr>
            <p:spPr>
              <a:xfrm>
                <a:off x="2547308" y="2004611"/>
                <a:ext cx="1540431"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510" name="Shape 510"/>
              <p:cNvSpPr/>
              <p:nvPr/>
            </p:nvSpPr>
            <p:spPr>
              <a:xfrm>
                <a:off x="2171407" y="271101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11" name="Shape 511"/>
              <p:cNvSpPr/>
              <p:nvPr/>
            </p:nvSpPr>
            <p:spPr>
              <a:xfrm>
                <a:off x="2159000" y="2159002"/>
                <a:ext cx="2571049"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12" name="Shape 512"/>
              <p:cNvSpPr/>
              <p:nvPr/>
            </p:nvSpPr>
            <p:spPr>
              <a:xfrm>
                <a:off x="2674309" y="2131611"/>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513" name="Shape 513"/>
              <p:cNvSpPr/>
              <p:nvPr/>
            </p:nvSpPr>
            <p:spPr>
              <a:xfrm>
                <a:off x="2298407" y="283801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14" name="Shape 514"/>
              <p:cNvSpPr/>
              <p:nvPr/>
            </p:nvSpPr>
            <p:spPr>
              <a:xfrm>
                <a:off x="2286001" y="2286002"/>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15" name="Shape 515"/>
              <p:cNvSpPr/>
              <p:nvPr/>
            </p:nvSpPr>
            <p:spPr>
              <a:xfrm>
                <a:off x="2801309" y="2258611"/>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77%</a:t>
                </a:r>
              </a:p>
            </p:txBody>
          </p:sp>
          <p:sp>
            <p:nvSpPr>
              <p:cNvPr id="516" name="Shape 516"/>
              <p:cNvSpPr/>
              <p:nvPr/>
            </p:nvSpPr>
            <p:spPr>
              <a:xfrm>
                <a:off x="2425407" y="296501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grpSp>
        <p:grpSp>
          <p:nvGrpSpPr>
            <p:cNvPr id="575" name="Group 575"/>
            <p:cNvGrpSpPr/>
            <p:nvPr/>
          </p:nvGrpSpPr>
          <p:grpSpPr>
            <a:xfrm>
              <a:off x="7662941" y="0"/>
              <a:ext cx="4857049" cy="3633301"/>
              <a:chOff x="0" y="0"/>
              <a:chExt cx="4857047" cy="3633300"/>
            </a:xfrm>
          </p:grpSpPr>
          <p:sp>
            <p:nvSpPr>
              <p:cNvPr id="518" name="Shape 518"/>
              <p:cNvSpPr/>
              <p:nvPr/>
            </p:nvSpPr>
            <p:spPr>
              <a:xfrm>
                <a:off x="0" y="27390"/>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19" name="Shape 519"/>
              <p:cNvSpPr/>
              <p:nvPr/>
            </p:nvSpPr>
            <p:spPr>
              <a:xfrm>
                <a:off x="515307" y="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20" name="Shape 520"/>
              <p:cNvSpPr/>
              <p:nvPr/>
            </p:nvSpPr>
            <p:spPr>
              <a:xfrm>
                <a:off x="139406" y="706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21" name="Shape 521"/>
              <p:cNvSpPr/>
              <p:nvPr/>
            </p:nvSpPr>
            <p:spPr>
              <a:xfrm>
                <a:off x="127000" y="154390"/>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22" name="Shape 522"/>
              <p:cNvSpPr/>
              <p:nvPr/>
            </p:nvSpPr>
            <p:spPr>
              <a:xfrm>
                <a:off x="642307" y="127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23" name="Shape 523"/>
              <p:cNvSpPr/>
              <p:nvPr/>
            </p:nvSpPr>
            <p:spPr>
              <a:xfrm>
                <a:off x="266406" y="833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24" name="Shape 524"/>
              <p:cNvSpPr/>
              <p:nvPr/>
            </p:nvSpPr>
            <p:spPr>
              <a:xfrm>
                <a:off x="254000" y="281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25" name="Shape 525"/>
              <p:cNvSpPr/>
              <p:nvPr/>
            </p:nvSpPr>
            <p:spPr>
              <a:xfrm>
                <a:off x="769307" y="254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26" name="Shape 526"/>
              <p:cNvSpPr/>
              <p:nvPr/>
            </p:nvSpPr>
            <p:spPr>
              <a:xfrm>
                <a:off x="393406" y="960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27" name="Shape 527"/>
              <p:cNvSpPr/>
              <p:nvPr/>
            </p:nvSpPr>
            <p:spPr>
              <a:xfrm>
                <a:off x="381000" y="408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28" name="Shape 528"/>
              <p:cNvSpPr/>
              <p:nvPr/>
            </p:nvSpPr>
            <p:spPr>
              <a:xfrm>
                <a:off x="896307" y="381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29" name="Shape 529"/>
              <p:cNvSpPr/>
              <p:nvPr/>
            </p:nvSpPr>
            <p:spPr>
              <a:xfrm>
                <a:off x="520406" y="1087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30" name="Shape 530"/>
              <p:cNvSpPr/>
              <p:nvPr/>
            </p:nvSpPr>
            <p:spPr>
              <a:xfrm>
                <a:off x="508000" y="535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31" name="Shape 531"/>
              <p:cNvSpPr/>
              <p:nvPr/>
            </p:nvSpPr>
            <p:spPr>
              <a:xfrm>
                <a:off x="1023307" y="508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32" name="Shape 532"/>
              <p:cNvSpPr/>
              <p:nvPr/>
            </p:nvSpPr>
            <p:spPr>
              <a:xfrm>
                <a:off x="647406" y="1214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33" name="Shape 533"/>
              <p:cNvSpPr/>
              <p:nvPr/>
            </p:nvSpPr>
            <p:spPr>
              <a:xfrm>
                <a:off x="635000" y="662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34" name="Shape 534"/>
              <p:cNvSpPr/>
              <p:nvPr/>
            </p:nvSpPr>
            <p:spPr>
              <a:xfrm>
                <a:off x="1150307" y="635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35" name="Shape 535"/>
              <p:cNvSpPr/>
              <p:nvPr/>
            </p:nvSpPr>
            <p:spPr>
              <a:xfrm>
                <a:off x="774406" y="1341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36" name="Shape 536"/>
              <p:cNvSpPr/>
              <p:nvPr/>
            </p:nvSpPr>
            <p:spPr>
              <a:xfrm>
                <a:off x="762000" y="789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37" name="Shape 537"/>
              <p:cNvSpPr/>
              <p:nvPr/>
            </p:nvSpPr>
            <p:spPr>
              <a:xfrm>
                <a:off x="1277307" y="762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38" name="Shape 538"/>
              <p:cNvSpPr/>
              <p:nvPr/>
            </p:nvSpPr>
            <p:spPr>
              <a:xfrm>
                <a:off x="901406" y="1468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39" name="Shape 539"/>
              <p:cNvSpPr/>
              <p:nvPr/>
            </p:nvSpPr>
            <p:spPr>
              <a:xfrm>
                <a:off x="889000" y="916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40" name="Shape 540"/>
              <p:cNvSpPr/>
              <p:nvPr/>
            </p:nvSpPr>
            <p:spPr>
              <a:xfrm>
                <a:off x="1404307" y="889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41" name="Shape 541"/>
              <p:cNvSpPr/>
              <p:nvPr/>
            </p:nvSpPr>
            <p:spPr>
              <a:xfrm>
                <a:off x="1028406" y="1595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42" name="Shape 542"/>
              <p:cNvSpPr/>
              <p:nvPr/>
            </p:nvSpPr>
            <p:spPr>
              <a:xfrm>
                <a:off x="1016000" y="1043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43" name="Shape 543"/>
              <p:cNvSpPr/>
              <p:nvPr/>
            </p:nvSpPr>
            <p:spPr>
              <a:xfrm>
                <a:off x="1531307" y="1016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44" name="Shape 544"/>
              <p:cNvSpPr/>
              <p:nvPr/>
            </p:nvSpPr>
            <p:spPr>
              <a:xfrm>
                <a:off x="1155406" y="1722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45" name="Shape 545"/>
              <p:cNvSpPr/>
              <p:nvPr/>
            </p:nvSpPr>
            <p:spPr>
              <a:xfrm>
                <a:off x="1143000" y="1170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46" name="Shape 546"/>
              <p:cNvSpPr/>
              <p:nvPr/>
            </p:nvSpPr>
            <p:spPr>
              <a:xfrm>
                <a:off x="1658307" y="1143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47" name="Shape 547"/>
              <p:cNvSpPr/>
              <p:nvPr/>
            </p:nvSpPr>
            <p:spPr>
              <a:xfrm>
                <a:off x="1282406" y="1849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48" name="Shape 548"/>
              <p:cNvSpPr/>
              <p:nvPr/>
            </p:nvSpPr>
            <p:spPr>
              <a:xfrm>
                <a:off x="1270000" y="1297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49" name="Shape 549"/>
              <p:cNvSpPr/>
              <p:nvPr/>
            </p:nvSpPr>
            <p:spPr>
              <a:xfrm>
                <a:off x="1785307" y="1270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50" name="Shape 550"/>
              <p:cNvSpPr/>
              <p:nvPr/>
            </p:nvSpPr>
            <p:spPr>
              <a:xfrm>
                <a:off x="1409406" y="197640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51" name="Shape 551"/>
              <p:cNvSpPr/>
              <p:nvPr/>
            </p:nvSpPr>
            <p:spPr>
              <a:xfrm>
                <a:off x="1397000" y="1424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52" name="Shape 552"/>
              <p:cNvSpPr/>
              <p:nvPr/>
            </p:nvSpPr>
            <p:spPr>
              <a:xfrm>
                <a:off x="1912307" y="1397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53" name="Shape 553"/>
              <p:cNvSpPr/>
              <p:nvPr/>
            </p:nvSpPr>
            <p:spPr>
              <a:xfrm>
                <a:off x="1536406" y="210340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54" name="Shape 554"/>
              <p:cNvSpPr/>
              <p:nvPr/>
            </p:nvSpPr>
            <p:spPr>
              <a:xfrm>
                <a:off x="1524000" y="1551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55" name="Shape 555"/>
              <p:cNvSpPr/>
              <p:nvPr/>
            </p:nvSpPr>
            <p:spPr>
              <a:xfrm>
                <a:off x="2039308" y="1524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56" name="Shape 556"/>
              <p:cNvSpPr/>
              <p:nvPr/>
            </p:nvSpPr>
            <p:spPr>
              <a:xfrm>
                <a:off x="1663406" y="223040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57" name="Shape 557"/>
              <p:cNvSpPr/>
              <p:nvPr/>
            </p:nvSpPr>
            <p:spPr>
              <a:xfrm>
                <a:off x="1651000" y="1678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58" name="Shape 558"/>
              <p:cNvSpPr/>
              <p:nvPr/>
            </p:nvSpPr>
            <p:spPr>
              <a:xfrm>
                <a:off x="2166308" y="1651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59" name="Shape 559"/>
              <p:cNvSpPr/>
              <p:nvPr/>
            </p:nvSpPr>
            <p:spPr>
              <a:xfrm>
                <a:off x="1790406" y="2357405"/>
                <a:ext cx="2292235"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60" name="Shape 560"/>
              <p:cNvSpPr/>
              <p:nvPr/>
            </p:nvSpPr>
            <p:spPr>
              <a:xfrm>
                <a:off x="1778000" y="1805391"/>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61" name="Shape 561"/>
              <p:cNvSpPr/>
              <p:nvPr/>
            </p:nvSpPr>
            <p:spPr>
              <a:xfrm>
                <a:off x="2293308" y="1778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62" name="Shape 562"/>
              <p:cNvSpPr/>
              <p:nvPr/>
            </p:nvSpPr>
            <p:spPr>
              <a:xfrm>
                <a:off x="1917406" y="2484406"/>
                <a:ext cx="2292235"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63" name="Shape 563"/>
              <p:cNvSpPr/>
              <p:nvPr/>
            </p:nvSpPr>
            <p:spPr>
              <a:xfrm>
                <a:off x="1905000" y="1932391"/>
                <a:ext cx="2571049"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64" name="Shape 564"/>
              <p:cNvSpPr/>
              <p:nvPr/>
            </p:nvSpPr>
            <p:spPr>
              <a:xfrm>
                <a:off x="2420308" y="1905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65" name="Shape 565"/>
              <p:cNvSpPr/>
              <p:nvPr/>
            </p:nvSpPr>
            <p:spPr>
              <a:xfrm>
                <a:off x="2044406" y="2611406"/>
                <a:ext cx="2292235"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66" name="Shape 566"/>
              <p:cNvSpPr/>
              <p:nvPr/>
            </p:nvSpPr>
            <p:spPr>
              <a:xfrm>
                <a:off x="2032000" y="2059392"/>
                <a:ext cx="2571049"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67" name="Shape 567"/>
              <p:cNvSpPr/>
              <p:nvPr/>
            </p:nvSpPr>
            <p:spPr>
              <a:xfrm>
                <a:off x="2547309" y="2032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68" name="Shape 568"/>
              <p:cNvSpPr/>
              <p:nvPr/>
            </p:nvSpPr>
            <p:spPr>
              <a:xfrm>
                <a:off x="2171407" y="273840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69" name="Shape 569"/>
              <p:cNvSpPr/>
              <p:nvPr/>
            </p:nvSpPr>
            <p:spPr>
              <a:xfrm>
                <a:off x="2159000" y="2186392"/>
                <a:ext cx="2571049"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70" name="Shape 570"/>
              <p:cNvSpPr/>
              <p:nvPr/>
            </p:nvSpPr>
            <p:spPr>
              <a:xfrm>
                <a:off x="2674309" y="2159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71" name="Shape 571"/>
              <p:cNvSpPr/>
              <p:nvPr/>
            </p:nvSpPr>
            <p:spPr>
              <a:xfrm>
                <a:off x="2298407" y="286540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72" name="Shape 572"/>
              <p:cNvSpPr/>
              <p:nvPr/>
            </p:nvSpPr>
            <p:spPr>
              <a:xfrm>
                <a:off x="2286001" y="2313392"/>
                <a:ext cx="2571047" cy="1319909"/>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73" name="Shape 573"/>
              <p:cNvSpPr/>
              <p:nvPr/>
            </p:nvSpPr>
            <p:spPr>
              <a:xfrm>
                <a:off x="2801309" y="2286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574" name="Shape 574"/>
              <p:cNvSpPr/>
              <p:nvPr/>
            </p:nvSpPr>
            <p:spPr>
              <a:xfrm>
                <a:off x="2425407" y="299240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grpSp>
        <p:grpSp>
          <p:nvGrpSpPr>
            <p:cNvPr id="633" name="Group 633"/>
            <p:cNvGrpSpPr/>
            <p:nvPr/>
          </p:nvGrpSpPr>
          <p:grpSpPr>
            <a:xfrm>
              <a:off x="-1" y="2815163"/>
              <a:ext cx="4857050" cy="3633304"/>
              <a:chOff x="0" y="0"/>
              <a:chExt cx="4857048" cy="3633303"/>
            </a:xfrm>
          </p:grpSpPr>
          <p:sp>
            <p:nvSpPr>
              <p:cNvPr id="576" name="Shape 576"/>
              <p:cNvSpPr/>
              <p:nvPr/>
            </p:nvSpPr>
            <p:spPr>
              <a:xfrm>
                <a:off x="0" y="27389"/>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77" name="Shape 577"/>
              <p:cNvSpPr/>
              <p:nvPr/>
            </p:nvSpPr>
            <p:spPr>
              <a:xfrm>
                <a:off x="515307" y="-1"/>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578" name="Shape 578"/>
              <p:cNvSpPr/>
              <p:nvPr/>
            </p:nvSpPr>
            <p:spPr>
              <a:xfrm>
                <a:off x="139406" y="706404"/>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79" name="Shape 579"/>
              <p:cNvSpPr/>
              <p:nvPr/>
            </p:nvSpPr>
            <p:spPr>
              <a:xfrm>
                <a:off x="127000" y="154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80" name="Shape 580"/>
              <p:cNvSpPr/>
              <p:nvPr/>
            </p:nvSpPr>
            <p:spPr>
              <a:xfrm>
                <a:off x="642307" y="127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581" name="Shape 581"/>
              <p:cNvSpPr/>
              <p:nvPr/>
            </p:nvSpPr>
            <p:spPr>
              <a:xfrm>
                <a:off x="266406" y="833404"/>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82" name="Shape 582"/>
              <p:cNvSpPr/>
              <p:nvPr/>
            </p:nvSpPr>
            <p:spPr>
              <a:xfrm>
                <a:off x="254000" y="281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83" name="Shape 583"/>
              <p:cNvSpPr/>
              <p:nvPr/>
            </p:nvSpPr>
            <p:spPr>
              <a:xfrm>
                <a:off x="769307" y="254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584" name="Shape 584"/>
              <p:cNvSpPr/>
              <p:nvPr/>
            </p:nvSpPr>
            <p:spPr>
              <a:xfrm>
                <a:off x="393406" y="960404"/>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85" name="Shape 585"/>
              <p:cNvSpPr/>
              <p:nvPr/>
            </p:nvSpPr>
            <p:spPr>
              <a:xfrm>
                <a:off x="381000" y="408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86" name="Shape 586"/>
              <p:cNvSpPr/>
              <p:nvPr/>
            </p:nvSpPr>
            <p:spPr>
              <a:xfrm>
                <a:off x="896307" y="381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587" name="Shape 587"/>
              <p:cNvSpPr/>
              <p:nvPr/>
            </p:nvSpPr>
            <p:spPr>
              <a:xfrm>
                <a:off x="520406" y="1087404"/>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88" name="Shape 588"/>
              <p:cNvSpPr/>
              <p:nvPr/>
            </p:nvSpPr>
            <p:spPr>
              <a:xfrm>
                <a:off x="508000" y="535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89" name="Shape 589"/>
              <p:cNvSpPr/>
              <p:nvPr/>
            </p:nvSpPr>
            <p:spPr>
              <a:xfrm>
                <a:off x="1023307" y="508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590" name="Shape 590"/>
              <p:cNvSpPr/>
              <p:nvPr/>
            </p:nvSpPr>
            <p:spPr>
              <a:xfrm>
                <a:off x="647406" y="1214404"/>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91" name="Shape 591"/>
              <p:cNvSpPr/>
              <p:nvPr/>
            </p:nvSpPr>
            <p:spPr>
              <a:xfrm>
                <a:off x="635000" y="662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92" name="Shape 592"/>
              <p:cNvSpPr/>
              <p:nvPr/>
            </p:nvSpPr>
            <p:spPr>
              <a:xfrm>
                <a:off x="1150307" y="635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593" name="Shape 593"/>
              <p:cNvSpPr/>
              <p:nvPr/>
            </p:nvSpPr>
            <p:spPr>
              <a:xfrm>
                <a:off x="774406" y="1341405"/>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94" name="Shape 594"/>
              <p:cNvSpPr/>
              <p:nvPr/>
            </p:nvSpPr>
            <p:spPr>
              <a:xfrm>
                <a:off x="762000" y="789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95" name="Shape 595"/>
              <p:cNvSpPr/>
              <p:nvPr/>
            </p:nvSpPr>
            <p:spPr>
              <a:xfrm>
                <a:off x="1277307" y="762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596" name="Shape 596"/>
              <p:cNvSpPr/>
              <p:nvPr/>
            </p:nvSpPr>
            <p:spPr>
              <a:xfrm>
                <a:off x="901406" y="1468405"/>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597" name="Shape 597"/>
              <p:cNvSpPr/>
              <p:nvPr/>
            </p:nvSpPr>
            <p:spPr>
              <a:xfrm>
                <a:off x="889000" y="916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598" name="Shape 598"/>
              <p:cNvSpPr/>
              <p:nvPr/>
            </p:nvSpPr>
            <p:spPr>
              <a:xfrm>
                <a:off x="1404307" y="889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599" name="Shape 599"/>
              <p:cNvSpPr/>
              <p:nvPr/>
            </p:nvSpPr>
            <p:spPr>
              <a:xfrm>
                <a:off x="1028406" y="1595405"/>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00" name="Shape 600"/>
              <p:cNvSpPr/>
              <p:nvPr/>
            </p:nvSpPr>
            <p:spPr>
              <a:xfrm>
                <a:off x="1016000" y="1043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01" name="Shape 601"/>
              <p:cNvSpPr/>
              <p:nvPr/>
            </p:nvSpPr>
            <p:spPr>
              <a:xfrm>
                <a:off x="1531307" y="1016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02" name="Shape 602"/>
              <p:cNvSpPr/>
              <p:nvPr/>
            </p:nvSpPr>
            <p:spPr>
              <a:xfrm>
                <a:off x="1155406" y="1722406"/>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03" name="Shape 603"/>
              <p:cNvSpPr/>
              <p:nvPr/>
            </p:nvSpPr>
            <p:spPr>
              <a:xfrm>
                <a:off x="1143000" y="1170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04" name="Shape 604"/>
              <p:cNvSpPr/>
              <p:nvPr/>
            </p:nvSpPr>
            <p:spPr>
              <a:xfrm>
                <a:off x="1658307" y="1143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05" name="Shape 605"/>
              <p:cNvSpPr/>
              <p:nvPr/>
            </p:nvSpPr>
            <p:spPr>
              <a:xfrm>
                <a:off x="1282406" y="1849406"/>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06" name="Shape 606"/>
              <p:cNvSpPr/>
              <p:nvPr/>
            </p:nvSpPr>
            <p:spPr>
              <a:xfrm>
                <a:off x="1270000" y="1297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07" name="Shape 607"/>
              <p:cNvSpPr/>
              <p:nvPr/>
            </p:nvSpPr>
            <p:spPr>
              <a:xfrm>
                <a:off x="1785307" y="1270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08" name="Shape 608"/>
              <p:cNvSpPr/>
              <p:nvPr/>
            </p:nvSpPr>
            <p:spPr>
              <a:xfrm>
                <a:off x="1409406" y="1976406"/>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09" name="Shape 609"/>
              <p:cNvSpPr/>
              <p:nvPr/>
            </p:nvSpPr>
            <p:spPr>
              <a:xfrm>
                <a:off x="1397000" y="1424392"/>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10" name="Shape 610"/>
              <p:cNvSpPr/>
              <p:nvPr/>
            </p:nvSpPr>
            <p:spPr>
              <a:xfrm>
                <a:off x="1912307" y="1397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11" name="Shape 611"/>
              <p:cNvSpPr/>
              <p:nvPr/>
            </p:nvSpPr>
            <p:spPr>
              <a:xfrm>
                <a:off x="1536406" y="2103406"/>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12" name="Shape 612"/>
              <p:cNvSpPr/>
              <p:nvPr/>
            </p:nvSpPr>
            <p:spPr>
              <a:xfrm>
                <a:off x="1524000" y="1551392"/>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13" name="Shape 613"/>
              <p:cNvSpPr/>
              <p:nvPr/>
            </p:nvSpPr>
            <p:spPr>
              <a:xfrm>
                <a:off x="2039307" y="1524000"/>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14" name="Shape 614"/>
              <p:cNvSpPr/>
              <p:nvPr/>
            </p:nvSpPr>
            <p:spPr>
              <a:xfrm>
                <a:off x="1663406" y="2230406"/>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15" name="Shape 615"/>
              <p:cNvSpPr/>
              <p:nvPr/>
            </p:nvSpPr>
            <p:spPr>
              <a:xfrm>
                <a:off x="1651000" y="1678393"/>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16" name="Shape 616"/>
              <p:cNvSpPr/>
              <p:nvPr/>
            </p:nvSpPr>
            <p:spPr>
              <a:xfrm>
                <a:off x="2166307" y="1651001"/>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17" name="Shape 617"/>
              <p:cNvSpPr/>
              <p:nvPr/>
            </p:nvSpPr>
            <p:spPr>
              <a:xfrm>
                <a:off x="1790406" y="2357406"/>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18" name="Shape 618"/>
              <p:cNvSpPr/>
              <p:nvPr/>
            </p:nvSpPr>
            <p:spPr>
              <a:xfrm>
                <a:off x="1778000" y="1805393"/>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19" name="Shape 619"/>
              <p:cNvSpPr/>
              <p:nvPr/>
            </p:nvSpPr>
            <p:spPr>
              <a:xfrm>
                <a:off x="2293307" y="1778001"/>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20" name="Shape 620"/>
              <p:cNvSpPr/>
              <p:nvPr/>
            </p:nvSpPr>
            <p:spPr>
              <a:xfrm>
                <a:off x="1917406" y="2484406"/>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21" name="Shape 621"/>
              <p:cNvSpPr/>
              <p:nvPr/>
            </p:nvSpPr>
            <p:spPr>
              <a:xfrm>
                <a:off x="1905000" y="1932393"/>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22" name="Shape 622"/>
              <p:cNvSpPr/>
              <p:nvPr/>
            </p:nvSpPr>
            <p:spPr>
              <a:xfrm>
                <a:off x="2420307" y="1905002"/>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23" name="Shape 623"/>
              <p:cNvSpPr/>
              <p:nvPr/>
            </p:nvSpPr>
            <p:spPr>
              <a:xfrm>
                <a:off x="2044406" y="2611407"/>
                <a:ext cx="2292232"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24" name="Shape 624"/>
              <p:cNvSpPr/>
              <p:nvPr/>
            </p:nvSpPr>
            <p:spPr>
              <a:xfrm>
                <a:off x="2032000" y="2059393"/>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25" name="Shape 625"/>
              <p:cNvSpPr/>
              <p:nvPr/>
            </p:nvSpPr>
            <p:spPr>
              <a:xfrm>
                <a:off x="2547308" y="2032002"/>
                <a:ext cx="1540431"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26" name="Shape 626"/>
              <p:cNvSpPr/>
              <p:nvPr/>
            </p:nvSpPr>
            <p:spPr>
              <a:xfrm>
                <a:off x="2171406" y="2738407"/>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27" name="Shape 627"/>
              <p:cNvSpPr/>
              <p:nvPr/>
            </p:nvSpPr>
            <p:spPr>
              <a:xfrm>
                <a:off x="2159000" y="2186393"/>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28" name="Shape 628"/>
              <p:cNvSpPr/>
              <p:nvPr/>
            </p:nvSpPr>
            <p:spPr>
              <a:xfrm>
                <a:off x="2674309" y="2159002"/>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29" name="Shape 629"/>
              <p:cNvSpPr/>
              <p:nvPr/>
            </p:nvSpPr>
            <p:spPr>
              <a:xfrm>
                <a:off x="2298406" y="2865407"/>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30" name="Shape 630"/>
              <p:cNvSpPr/>
              <p:nvPr/>
            </p:nvSpPr>
            <p:spPr>
              <a:xfrm>
                <a:off x="2286000" y="2313393"/>
                <a:ext cx="2571049"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31" name="Shape 631"/>
              <p:cNvSpPr/>
              <p:nvPr/>
            </p:nvSpPr>
            <p:spPr>
              <a:xfrm>
                <a:off x="2801309" y="2286002"/>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30%</a:t>
                </a:r>
              </a:p>
            </p:txBody>
          </p:sp>
          <p:sp>
            <p:nvSpPr>
              <p:cNvPr id="632" name="Shape 632"/>
              <p:cNvSpPr/>
              <p:nvPr/>
            </p:nvSpPr>
            <p:spPr>
              <a:xfrm>
                <a:off x="2425406" y="2992407"/>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grpSp>
        <p:grpSp>
          <p:nvGrpSpPr>
            <p:cNvPr id="691" name="Group 691"/>
            <p:cNvGrpSpPr/>
            <p:nvPr/>
          </p:nvGrpSpPr>
          <p:grpSpPr>
            <a:xfrm>
              <a:off x="5214260" y="982662"/>
              <a:ext cx="4857049" cy="3633304"/>
              <a:chOff x="0" y="0"/>
              <a:chExt cx="4857047" cy="3633303"/>
            </a:xfrm>
          </p:grpSpPr>
          <p:sp>
            <p:nvSpPr>
              <p:cNvPr id="634" name="Shape 634"/>
              <p:cNvSpPr/>
              <p:nvPr/>
            </p:nvSpPr>
            <p:spPr>
              <a:xfrm>
                <a:off x="0" y="27389"/>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35" name="Shape 635"/>
              <p:cNvSpPr/>
              <p:nvPr/>
            </p:nvSpPr>
            <p:spPr>
              <a:xfrm>
                <a:off x="515307" y="-1"/>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36" name="Shape 636"/>
              <p:cNvSpPr/>
              <p:nvPr/>
            </p:nvSpPr>
            <p:spPr>
              <a:xfrm>
                <a:off x="139406" y="706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37" name="Shape 637"/>
              <p:cNvSpPr/>
              <p:nvPr/>
            </p:nvSpPr>
            <p:spPr>
              <a:xfrm>
                <a:off x="127000" y="154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38" name="Shape 638"/>
              <p:cNvSpPr/>
              <p:nvPr/>
            </p:nvSpPr>
            <p:spPr>
              <a:xfrm>
                <a:off x="642307" y="127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39" name="Shape 639"/>
              <p:cNvSpPr/>
              <p:nvPr/>
            </p:nvSpPr>
            <p:spPr>
              <a:xfrm>
                <a:off x="266406" y="833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40" name="Shape 640"/>
              <p:cNvSpPr/>
              <p:nvPr/>
            </p:nvSpPr>
            <p:spPr>
              <a:xfrm>
                <a:off x="254000" y="281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41" name="Shape 641"/>
              <p:cNvSpPr/>
              <p:nvPr/>
            </p:nvSpPr>
            <p:spPr>
              <a:xfrm>
                <a:off x="769307" y="254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42" name="Shape 642"/>
              <p:cNvSpPr/>
              <p:nvPr/>
            </p:nvSpPr>
            <p:spPr>
              <a:xfrm>
                <a:off x="393406" y="960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43" name="Shape 643"/>
              <p:cNvSpPr/>
              <p:nvPr/>
            </p:nvSpPr>
            <p:spPr>
              <a:xfrm>
                <a:off x="381000" y="408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44" name="Shape 644"/>
              <p:cNvSpPr/>
              <p:nvPr/>
            </p:nvSpPr>
            <p:spPr>
              <a:xfrm>
                <a:off x="896307" y="381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45" name="Shape 645"/>
              <p:cNvSpPr/>
              <p:nvPr/>
            </p:nvSpPr>
            <p:spPr>
              <a:xfrm>
                <a:off x="520406" y="1087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46" name="Shape 646"/>
              <p:cNvSpPr/>
              <p:nvPr/>
            </p:nvSpPr>
            <p:spPr>
              <a:xfrm>
                <a:off x="508000" y="535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47" name="Shape 647"/>
              <p:cNvSpPr/>
              <p:nvPr/>
            </p:nvSpPr>
            <p:spPr>
              <a:xfrm>
                <a:off x="1023307" y="508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48" name="Shape 648"/>
              <p:cNvSpPr/>
              <p:nvPr/>
            </p:nvSpPr>
            <p:spPr>
              <a:xfrm>
                <a:off x="647406" y="1214404"/>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49" name="Shape 649"/>
              <p:cNvSpPr/>
              <p:nvPr/>
            </p:nvSpPr>
            <p:spPr>
              <a:xfrm>
                <a:off x="635000" y="662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50" name="Shape 650"/>
              <p:cNvSpPr/>
              <p:nvPr/>
            </p:nvSpPr>
            <p:spPr>
              <a:xfrm>
                <a:off x="1150307" y="635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51" name="Shape 651"/>
              <p:cNvSpPr/>
              <p:nvPr/>
            </p:nvSpPr>
            <p:spPr>
              <a:xfrm>
                <a:off x="774406" y="134140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52" name="Shape 652"/>
              <p:cNvSpPr/>
              <p:nvPr/>
            </p:nvSpPr>
            <p:spPr>
              <a:xfrm>
                <a:off x="762000" y="789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53" name="Shape 653"/>
              <p:cNvSpPr/>
              <p:nvPr/>
            </p:nvSpPr>
            <p:spPr>
              <a:xfrm>
                <a:off x="1277307" y="762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54" name="Shape 654"/>
              <p:cNvSpPr/>
              <p:nvPr/>
            </p:nvSpPr>
            <p:spPr>
              <a:xfrm>
                <a:off x="901406" y="146840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55" name="Shape 655"/>
              <p:cNvSpPr/>
              <p:nvPr/>
            </p:nvSpPr>
            <p:spPr>
              <a:xfrm>
                <a:off x="889000" y="916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56" name="Shape 656"/>
              <p:cNvSpPr/>
              <p:nvPr/>
            </p:nvSpPr>
            <p:spPr>
              <a:xfrm>
                <a:off x="1404307" y="889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57" name="Shape 657"/>
              <p:cNvSpPr/>
              <p:nvPr/>
            </p:nvSpPr>
            <p:spPr>
              <a:xfrm>
                <a:off x="1028406" y="1595405"/>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58" name="Shape 658"/>
              <p:cNvSpPr/>
              <p:nvPr/>
            </p:nvSpPr>
            <p:spPr>
              <a:xfrm>
                <a:off x="1016000" y="1043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59" name="Shape 659"/>
              <p:cNvSpPr/>
              <p:nvPr/>
            </p:nvSpPr>
            <p:spPr>
              <a:xfrm>
                <a:off x="1531307" y="1016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60" name="Shape 660"/>
              <p:cNvSpPr/>
              <p:nvPr/>
            </p:nvSpPr>
            <p:spPr>
              <a:xfrm>
                <a:off x="1155406" y="172240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61" name="Shape 661"/>
              <p:cNvSpPr/>
              <p:nvPr/>
            </p:nvSpPr>
            <p:spPr>
              <a:xfrm>
                <a:off x="1143000" y="1170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62" name="Shape 662"/>
              <p:cNvSpPr/>
              <p:nvPr/>
            </p:nvSpPr>
            <p:spPr>
              <a:xfrm>
                <a:off x="1658307" y="1143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63" name="Shape 663"/>
              <p:cNvSpPr/>
              <p:nvPr/>
            </p:nvSpPr>
            <p:spPr>
              <a:xfrm>
                <a:off x="1282406" y="184940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64" name="Shape 664"/>
              <p:cNvSpPr/>
              <p:nvPr/>
            </p:nvSpPr>
            <p:spPr>
              <a:xfrm>
                <a:off x="1270000" y="1297391"/>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65" name="Shape 665"/>
              <p:cNvSpPr/>
              <p:nvPr/>
            </p:nvSpPr>
            <p:spPr>
              <a:xfrm>
                <a:off x="1785307" y="1270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66" name="Shape 666"/>
              <p:cNvSpPr/>
              <p:nvPr/>
            </p:nvSpPr>
            <p:spPr>
              <a:xfrm>
                <a:off x="1409406" y="197640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67" name="Shape 667"/>
              <p:cNvSpPr/>
              <p:nvPr/>
            </p:nvSpPr>
            <p:spPr>
              <a:xfrm>
                <a:off x="1397000" y="1424392"/>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68" name="Shape 668"/>
              <p:cNvSpPr/>
              <p:nvPr/>
            </p:nvSpPr>
            <p:spPr>
              <a:xfrm>
                <a:off x="1912307" y="1397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69" name="Shape 669"/>
              <p:cNvSpPr/>
              <p:nvPr/>
            </p:nvSpPr>
            <p:spPr>
              <a:xfrm>
                <a:off x="1536406" y="210340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70" name="Shape 670"/>
              <p:cNvSpPr/>
              <p:nvPr/>
            </p:nvSpPr>
            <p:spPr>
              <a:xfrm>
                <a:off x="1524000" y="1551392"/>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71" name="Shape 671"/>
              <p:cNvSpPr/>
              <p:nvPr/>
            </p:nvSpPr>
            <p:spPr>
              <a:xfrm>
                <a:off x="2039308" y="1524000"/>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72" name="Shape 672"/>
              <p:cNvSpPr/>
              <p:nvPr/>
            </p:nvSpPr>
            <p:spPr>
              <a:xfrm>
                <a:off x="1663406" y="2230406"/>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73" name="Shape 673"/>
              <p:cNvSpPr/>
              <p:nvPr/>
            </p:nvSpPr>
            <p:spPr>
              <a:xfrm>
                <a:off x="1651000" y="1678393"/>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74" name="Shape 674"/>
              <p:cNvSpPr/>
              <p:nvPr/>
            </p:nvSpPr>
            <p:spPr>
              <a:xfrm>
                <a:off x="2166308" y="1651001"/>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75" name="Shape 675"/>
              <p:cNvSpPr/>
              <p:nvPr/>
            </p:nvSpPr>
            <p:spPr>
              <a:xfrm>
                <a:off x="1790406" y="2357406"/>
                <a:ext cx="2292235"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76" name="Shape 676"/>
              <p:cNvSpPr/>
              <p:nvPr/>
            </p:nvSpPr>
            <p:spPr>
              <a:xfrm>
                <a:off x="1778000" y="1805393"/>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77" name="Shape 677"/>
              <p:cNvSpPr/>
              <p:nvPr/>
            </p:nvSpPr>
            <p:spPr>
              <a:xfrm>
                <a:off x="2293308" y="1778001"/>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78" name="Shape 678"/>
              <p:cNvSpPr/>
              <p:nvPr/>
            </p:nvSpPr>
            <p:spPr>
              <a:xfrm>
                <a:off x="1917406" y="2484406"/>
                <a:ext cx="2292235"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79" name="Shape 679"/>
              <p:cNvSpPr/>
              <p:nvPr/>
            </p:nvSpPr>
            <p:spPr>
              <a:xfrm>
                <a:off x="1905000" y="1932393"/>
                <a:ext cx="2571049"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80" name="Shape 680"/>
              <p:cNvSpPr/>
              <p:nvPr/>
            </p:nvSpPr>
            <p:spPr>
              <a:xfrm>
                <a:off x="2420308" y="1905002"/>
                <a:ext cx="1540430"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81" name="Shape 681"/>
              <p:cNvSpPr/>
              <p:nvPr/>
            </p:nvSpPr>
            <p:spPr>
              <a:xfrm>
                <a:off x="2044406" y="2611407"/>
                <a:ext cx="2292235"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82" name="Shape 682"/>
              <p:cNvSpPr/>
              <p:nvPr/>
            </p:nvSpPr>
            <p:spPr>
              <a:xfrm>
                <a:off x="2032000" y="2059393"/>
                <a:ext cx="2571049"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83" name="Shape 683"/>
              <p:cNvSpPr/>
              <p:nvPr/>
            </p:nvSpPr>
            <p:spPr>
              <a:xfrm>
                <a:off x="2547309" y="2032002"/>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84" name="Shape 684"/>
              <p:cNvSpPr/>
              <p:nvPr/>
            </p:nvSpPr>
            <p:spPr>
              <a:xfrm>
                <a:off x="2171407" y="2738407"/>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85" name="Shape 685"/>
              <p:cNvSpPr/>
              <p:nvPr/>
            </p:nvSpPr>
            <p:spPr>
              <a:xfrm>
                <a:off x="2159000" y="2186393"/>
                <a:ext cx="2571049"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86" name="Shape 686"/>
              <p:cNvSpPr/>
              <p:nvPr/>
            </p:nvSpPr>
            <p:spPr>
              <a:xfrm>
                <a:off x="2674309" y="2159002"/>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87" name="Shape 687"/>
              <p:cNvSpPr/>
              <p:nvPr/>
            </p:nvSpPr>
            <p:spPr>
              <a:xfrm>
                <a:off x="2298407" y="2865407"/>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sp>
            <p:nvSpPr>
              <p:cNvPr id="688" name="Shape 688"/>
              <p:cNvSpPr/>
              <p:nvPr/>
            </p:nvSpPr>
            <p:spPr>
              <a:xfrm>
                <a:off x="2286001" y="2313393"/>
                <a:ext cx="2571047" cy="1319911"/>
              </a:xfrm>
              <a:prstGeom prst="ellipse">
                <a:avLst/>
              </a:prstGeom>
              <a:solidFill>
                <a:srgbClr val="A3C6D4"/>
              </a:solidFill>
              <a:ln w="254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689" name="Shape 689"/>
              <p:cNvSpPr/>
              <p:nvPr/>
            </p:nvSpPr>
            <p:spPr>
              <a:xfrm>
                <a:off x="2801309" y="2286002"/>
                <a:ext cx="1540429" cy="823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ctr">
                <a:spAutoFit/>
              </a:bodyPr>
              <a:lstStyle>
                <a:lvl1pPr algn="ctr">
                  <a:defRPr sz="5000">
                    <a:solidFill>
                      <a:srgbClr val="FFFFFF"/>
                    </a:solidFill>
                    <a:latin typeface="Bebas Neue Regular"/>
                    <a:ea typeface="Bebas Neue Regular"/>
                    <a:cs typeface="Bebas Neue Regular"/>
                    <a:sym typeface="Bebas Neue Regular"/>
                  </a:defRPr>
                </a:lvl1pPr>
              </a:lstStyle>
              <a:p>
                <a:r>
                  <a:t>?%</a:t>
                </a:r>
              </a:p>
            </p:txBody>
          </p:sp>
          <p:sp>
            <p:nvSpPr>
              <p:cNvPr id="690" name="Shape 690"/>
              <p:cNvSpPr/>
              <p:nvPr/>
            </p:nvSpPr>
            <p:spPr>
              <a:xfrm>
                <a:off x="2425407" y="2992407"/>
                <a:ext cx="2292234" cy="3953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defTabSz="1300480">
                  <a:lnSpc>
                    <a:spcPct val="90000"/>
                  </a:lnSpc>
                  <a:spcBef>
                    <a:spcPts val="700"/>
                  </a:spcBef>
                  <a:defRPr sz="1800">
                    <a:solidFill>
                      <a:srgbClr val="FFFFFF"/>
                    </a:solidFill>
                    <a:latin typeface="Lato Medium"/>
                    <a:ea typeface="Lato Medium"/>
                    <a:cs typeface="Lato Medium"/>
                    <a:sym typeface="Lato Medium"/>
                  </a:defRPr>
                </a:lvl1pPr>
              </a:lstStyle>
              <a:p>
                <a:r>
                  <a:t>Current Success Rate</a:t>
                </a:r>
              </a:p>
            </p:txBody>
          </p:sp>
        </p:grpSp>
      </p:gr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p:nvPr/>
        </p:nvSpPr>
        <p:spPr>
          <a:xfrm>
            <a:off x="757772" y="1964250"/>
            <a:ext cx="6969791"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Exploration vs Exploitation</a:t>
            </a:r>
          </a:p>
        </p:txBody>
      </p:sp>
      <p:sp>
        <p:nvSpPr>
          <p:cNvPr id="695" name="Shape 695"/>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698" name="Group 698"/>
          <p:cNvGrpSpPr/>
          <p:nvPr/>
        </p:nvGrpSpPr>
        <p:grpSpPr>
          <a:xfrm>
            <a:off x="2285905" y="4343072"/>
            <a:ext cx="3545718" cy="3131906"/>
            <a:chOff x="0" y="0"/>
            <a:chExt cx="3545717" cy="3131905"/>
          </a:xfrm>
        </p:grpSpPr>
        <p:sp>
          <p:nvSpPr>
            <p:cNvPr id="696" name="Shape 696"/>
            <p:cNvSpPr/>
            <p:nvPr/>
          </p:nvSpPr>
          <p:spPr>
            <a:xfrm>
              <a:off x="0" y="742643"/>
              <a:ext cx="3545718" cy="23892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Maximise our total reward</a:t>
              </a:r>
            </a:p>
            <a:p>
              <a:pPr defTabSz="1300480">
                <a:lnSpc>
                  <a:spcPct val="90000"/>
                </a:lnSpc>
                <a:spcBef>
                  <a:spcPts val="700"/>
                </a:spcBef>
                <a:defRPr sz="2500">
                  <a:solidFill>
                    <a:srgbClr val="000000"/>
                  </a:solidFill>
                  <a:latin typeface="Lato Light"/>
                  <a:ea typeface="Lato Light"/>
                  <a:cs typeface="Lato Light"/>
                  <a:sym typeface="Lato Light"/>
                </a:defRPr>
              </a:pPr>
              <a:endParaRP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Explore different solutions to find the best one</a:t>
              </a:r>
            </a:p>
          </p:txBody>
        </p:sp>
        <p:sp>
          <p:nvSpPr>
            <p:cNvPr id="697" name="Shape 697"/>
            <p:cNvSpPr/>
            <p:nvPr/>
          </p:nvSpPr>
          <p:spPr>
            <a:xfrm>
              <a:off x="0" y="-1"/>
              <a:ext cx="2456842" cy="658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000">
                  <a:solidFill>
                    <a:srgbClr val="FF9F00"/>
                  </a:solidFill>
                  <a:latin typeface="Bebas Neue Regular"/>
                  <a:ea typeface="Bebas Neue Regular"/>
                  <a:cs typeface="Bebas Neue Regular"/>
                  <a:sym typeface="Bebas Neue Regular"/>
                </a:defRPr>
              </a:lvl1pPr>
            </a:lstStyle>
            <a:p>
              <a:r>
                <a:t>We want</a:t>
              </a:r>
            </a:p>
          </p:txBody>
        </p:sp>
      </p:grpSp>
      <p:grpSp>
        <p:nvGrpSpPr>
          <p:cNvPr id="701" name="Group 701"/>
          <p:cNvGrpSpPr/>
          <p:nvPr/>
        </p:nvGrpSpPr>
        <p:grpSpPr>
          <a:xfrm>
            <a:off x="7300180" y="4343072"/>
            <a:ext cx="3545716" cy="3131906"/>
            <a:chOff x="0" y="0"/>
            <a:chExt cx="3545715" cy="3131905"/>
          </a:xfrm>
        </p:grpSpPr>
        <p:sp>
          <p:nvSpPr>
            <p:cNvPr id="699" name="Shape 699"/>
            <p:cNvSpPr/>
            <p:nvPr/>
          </p:nvSpPr>
          <p:spPr>
            <a:xfrm>
              <a:off x="0" y="-1"/>
              <a:ext cx="2844090" cy="658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000">
                  <a:solidFill>
                    <a:srgbClr val="FF9F00"/>
                  </a:solidFill>
                  <a:latin typeface="Bebas Neue Regular"/>
                  <a:ea typeface="Bebas Neue Regular"/>
                  <a:cs typeface="Bebas Neue Regular"/>
                  <a:sym typeface="Bebas Neue Regular"/>
                </a:defRPr>
              </a:lvl1pPr>
            </a:lstStyle>
            <a:p>
              <a:r>
                <a:t>MAB</a:t>
              </a:r>
            </a:p>
          </p:txBody>
        </p:sp>
        <p:sp>
          <p:nvSpPr>
            <p:cNvPr id="700" name="Shape 700"/>
            <p:cNvSpPr/>
            <p:nvPr/>
          </p:nvSpPr>
          <p:spPr>
            <a:xfrm>
              <a:off x="0" y="742643"/>
              <a:ext cx="3545716" cy="23892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p>
              <a:pPr marL="300789" indent="-300789" defTabSz="1300480">
                <a:lnSpc>
                  <a:spcPct val="90000"/>
                </a:lnSpc>
                <a:spcBef>
                  <a:spcPts val="700"/>
                </a:spcBef>
                <a:buClr>
                  <a:srgbClr val="FF9F00"/>
                </a:buClr>
                <a:buSzPct val="100000"/>
                <a:buChar char="‣"/>
                <a:defRPr sz="2500">
                  <a:solidFill>
                    <a:srgbClr val="000000"/>
                  </a:solidFill>
                  <a:latin typeface="Lato Light"/>
                  <a:ea typeface="Lato Light"/>
                  <a:cs typeface="Lato Light"/>
                  <a:sym typeface="Lato Light"/>
                </a:defRPr>
              </a:pPr>
              <a:r>
                <a:t>Estimate the payoff for each option</a:t>
              </a:r>
            </a:p>
            <a:p>
              <a:pPr marL="300789" indent="-300789" defTabSz="1300480">
                <a:lnSpc>
                  <a:spcPct val="90000"/>
                </a:lnSpc>
                <a:spcBef>
                  <a:spcPts val="700"/>
                </a:spcBef>
                <a:buClr>
                  <a:srgbClr val="FF9F00"/>
                </a:buClr>
                <a:buSzPct val="100000"/>
                <a:buChar char="‣"/>
                <a:defRPr sz="2500">
                  <a:solidFill>
                    <a:srgbClr val="000000"/>
                  </a:solidFill>
                  <a:latin typeface="Lato Light"/>
                  <a:ea typeface="Lato Light"/>
                  <a:cs typeface="Lato Light"/>
                  <a:sym typeface="Lato Light"/>
                </a:defRPr>
              </a:pPr>
              <a:endParaRPr/>
            </a:p>
            <a:p>
              <a:pPr marL="300789" indent="-300789" defTabSz="1300480">
                <a:lnSpc>
                  <a:spcPct val="90000"/>
                </a:lnSpc>
                <a:spcBef>
                  <a:spcPts val="700"/>
                </a:spcBef>
                <a:buClr>
                  <a:srgbClr val="FF9F00"/>
                </a:buClr>
                <a:buSzPct val="100000"/>
                <a:buChar char="‣"/>
                <a:defRPr sz="2500">
                  <a:solidFill>
                    <a:srgbClr val="000000"/>
                  </a:solidFill>
                  <a:latin typeface="Lato Light"/>
                  <a:ea typeface="Lato Light"/>
                  <a:cs typeface="Lato Light"/>
                  <a:sym typeface="Lato Light"/>
                </a:defRPr>
              </a:pPr>
              <a:r>
                <a:t>Takes the best option but sometimes explore others</a:t>
              </a:r>
            </a:p>
          </p:txBody>
        </p:sp>
      </p:gr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p:nvPr/>
        </p:nvSpPr>
        <p:spPr>
          <a:xfrm>
            <a:off x="757772" y="1964250"/>
            <a:ext cx="7630091"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Example - Newspaper Headlines</a:t>
            </a:r>
          </a:p>
        </p:txBody>
      </p:sp>
      <p:sp>
        <p:nvSpPr>
          <p:cNvPr id="704" name="Shape 70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705" name="Shape 705"/>
          <p:cNvSpPr/>
          <p:nvPr/>
        </p:nvSpPr>
        <p:spPr>
          <a:xfrm>
            <a:off x="5443246" y="3946969"/>
            <a:ext cx="2079415" cy="1877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4000">
                <a:solidFill>
                  <a:srgbClr val="FF9F00"/>
                </a:solidFill>
                <a:latin typeface="Bebas Neue Regular"/>
                <a:ea typeface="Bebas Neue Regular"/>
                <a:cs typeface="Bebas Neue Regular"/>
                <a:sym typeface="Bebas Neue Regular"/>
              </a:defRPr>
            </a:lvl1pPr>
          </a:lstStyle>
          <a:p>
            <a:r>
              <a:t>Disneyland increases prices</a:t>
            </a:r>
          </a:p>
        </p:txBody>
      </p:sp>
      <p:sp>
        <p:nvSpPr>
          <p:cNvPr id="706" name="Shape 706"/>
          <p:cNvSpPr/>
          <p:nvPr/>
        </p:nvSpPr>
        <p:spPr>
          <a:xfrm>
            <a:off x="9145692" y="3946969"/>
            <a:ext cx="2548523" cy="1877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4000">
                <a:solidFill>
                  <a:srgbClr val="FF9F00"/>
                </a:solidFill>
                <a:latin typeface="Bebas Neue Regular"/>
                <a:ea typeface="Bebas Neue Regular"/>
                <a:cs typeface="Bebas Neue Regular"/>
                <a:sym typeface="Bebas Neue Regular"/>
              </a:defRPr>
            </a:lvl1pPr>
          </a:lstStyle>
          <a:p>
            <a:r>
              <a:t>You will never believe what Disneyland did</a:t>
            </a:r>
          </a:p>
        </p:txBody>
      </p:sp>
      <p:sp>
        <p:nvSpPr>
          <p:cNvPr id="707" name="Shape 707"/>
          <p:cNvSpPr/>
          <p:nvPr/>
        </p:nvSpPr>
        <p:spPr>
          <a:xfrm>
            <a:off x="1271693" y="3642169"/>
            <a:ext cx="2548522" cy="2487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4000">
                <a:solidFill>
                  <a:srgbClr val="FF9F00"/>
                </a:solidFill>
                <a:latin typeface="Bebas Neue Regular"/>
                <a:ea typeface="Bebas Neue Regular"/>
                <a:cs typeface="Bebas Neue Regular"/>
                <a:sym typeface="Bebas Neue Regular"/>
              </a:defRPr>
            </a:lvl1pPr>
          </a:lstStyle>
          <a:p>
            <a:r>
              <a:t>Disneyland increases prices by 67% in 10 years</a:t>
            </a:r>
          </a:p>
        </p:txBody>
      </p:sp>
      <p:sp>
        <p:nvSpPr>
          <p:cNvPr id="708" name="Shape 708"/>
          <p:cNvSpPr/>
          <p:nvPr/>
        </p:nvSpPr>
        <p:spPr>
          <a:xfrm>
            <a:off x="6100998" y="6309717"/>
            <a:ext cx="872859" cy="2355260"/>
          </a:xfrm>
          <a:custGeom>
            <a:avLst/>
            <a:gdLst/>
            <a:ahLst/>
            <a:cxnLst>
              <a:cxn ang="0">
                <a:pos x="wd2" y="hd2"/>
              </a:cxn>
              <a:cxn ang="5400000">
                <a:pos x="wd2" y="hd2"/>
              </a:cxn>
              <a:cxn ang="10800000">
                <a:pos x="wd2" y="hd2"/>
              </a:cxn>
              <a:cxn ang="16200000">
                <a:pos x="wd2" y="hd2"/>
              </a:cxn>
            </a:cxnLst>
            <a:rect l="0" t="0" r="r" b="b"/>
            <a:pathLst>
              <a:path w="21546"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4845" y="4060"/>
                </a:lnTo>
                <a:close/>
              </a:path>
            </a:pathLst>
          </a:cu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p:nvPr/>
        </p:nvSpPr>
        <p:spPr>
          <a:xfrm>
            <a:off x="757772" y="1964250"/>
            <a:ext cx="7630091"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Example - Newspaper Headlines</a:t>
            </a:r>
          </a:p>
        </p:txBody>
      </p:sp>
      <p:sp>
        <p:nvSpPr>
          <p:cNvPr id="711" name="Shape 711"/>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712" name="Shape 712"/>
          <p:cNvSpPr/>
          <p:nvPr/>
        </p:nvSpPr>
        <p:spPr>
          <a:xfrm>
            <a:off x="5443246" y="3946969"/>
            <a:ext cx="2079415" cy="1877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4000">
                <a:solidFill>
                  <a:srgbClr val="FF9F00"/>
                </a:solidFill>
                <a:latin typeface="Bebas Neue Regular"/>
                <a:ea typeface="Bebas Neue Regular"/>
                <a:cs typeface="Bebas Neue Regular"/>
                <a:sym typeface="Bebas Neue Regular"/>
              </a:defRPr>
            </a:lvl1pPr>
          </a:lstStyle>
          <a:p>
            <a:r>
              <a:t>Disneyland increases prices</a:t>
            </a:r>
          </a:p>
        </p:txBody>
      </p:sp>
      <p:sp>
        <p:nvSpPr>
          <p:cNvPr id="713" name="Shape 713"/>
          <p:cNvSpPr/>
          <p:nvPr/>
        </p:nvSpPr>
        <p:spPr>
          <a:xfrm>
            <a:off x="9145692" y="3946969"/>
            <a:ext cx="2548523" cy="1877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4000">
                <a:solidFill>
                  <a:srgbClr val="FF9F00"/>
                </a:solidFill>
                <a:latin typeface="Bebas Neue Regular"/>
                <a:ea typeface="Bebas Neue Regular"/>
                <a:cs typeface="Bebas Neue Regular"/>
                <a:sym typeface="Bebas Neue Regular"/>
              </a:defRPr>
            </a:lvl1pPr>
          </a:lstStyle>
          <a:p>
            <a:r>
              <a:t>You will never believe what Disneyland did</a:t>
            </a:r>
          </a:p>
        </p:txBody>
      </p:sp>
      <p:sp>
        <p:nvSpPr>
          <p:cNvPr id="714" name="Shape 714"/>
          <p:cNvSpPr/>
          <p:nvPr/>
        </p:nvSpPr>
        <p:spPr>
          <a:xfrm>
            <a:off x="1271693" y="3642169"/>
            <a:ext cx="2548522" cy="2487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4000">
                <a:solidFill>
                  <a:srgbClr val="FF9F00"/>
                </a:solidFill>
                <a:latin typeface="Bebas Neue Regular"/>
                <a:ea typeface="Bebas Neue Regular"/>
                <a:cs typeface="Bebas Neue Regular"/>
                <a:sym typeface="Bebas Neue Regular"/>
              </a:defRPr>
            </a:lvl1pPr>
          </a:lstStyle>
          <a:p>
            <a:r>
              <a:t>Disneyland increases prices by 67% in 10 years</a:t>
            </a:r>
          </a:p>
        </p:txBody>
      </p:sp>
      <p:grpSp>
        <p:nvGrpSpPr>
          <p:cNvPr id="717" name="Group 717"/>
          <p:cNvGrpSpPr/>
          <p:nvPr/>
        </p:nvGrpSpPr>
        <p:grpSpPr>
          <a:xfrm>
            <a:off x="1506246" y="6316066"/>
            <a:ext cx="2079416" cy="2841184"/>
            <a:chOff x="0" y="0"/>
            <a:chExt cx="2079414" cy="2841183"/>
          </a:xfrm>
        </p:grpSpPr>
        <p:sp>
          <p:nvSpPr>
            <p:cNvPr id="715" name="Shape 715"/>
            <p:cNvSpPr/>
            <p:nvPr/>
          </p:nvSpPr>
          <p:spPr>
            <a:xfrm>
              <a:off x="603262" y="-1"/>
              <a:ext cx="872860" cy="2355262"/>
            </a:xfrm>
            <a:custGeom>
              <a:avLst/>
              <a:gdLst/>
              <a:ahLst/>
              <a:cxnLst>
                <a:cxn ang="0">
                  <a:pos x="wd2" y="hd2"/>
                </a:cxn>
                <a:cxn ang="5400000">
                  <a:pos x="wd2" y="hd2"/>
                </a:cxn>
                <a:cxn ang="10800000">
                  <a:pos x="wd2" y="hd2"/>
                </a:cxn>
                <a:cxn ang="16200000">
                  <a:pos x="wd2" y="hd2"/>
                </a:cxn>
              </a:cxnLst>
              <a:rect l="0" t="0" r="r" b="b"/>
              <a:pathLst>
                <a:path w="21546"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4845" y="4060"/>
                  </a:lnTo>
                  <a:close/>
                </a:path>
              </a:pathLst>
            </a:custGeom>
            <a:solidFill>
              <a:srgbClr val="A3C6D4"/>
            </a:solidFill>
            <a:ln w="12700" cap="flat">
              <a:noFill/>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716" name="Shape 716"/>
            <p:cNvSpPr/>
            <p:nvPr/>
          </p:nvSpPr>
          <p:spPr>
            <a:xfrm>
              <a:off x="0" y="2344220"/>
              <a:ext cx="2079415" cy="496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Age band 1</a:t>
              </a:r>
            </a:p>
          </p:txBody>
        </p:sp>
      </p:grpSp>
      <p:grpSp>
        <p:nvGrpSpPr>
          <p:cNvPr id="720" name="Group 720"/>
          <p:cNvGrpSpPr/>
          <p:nvPr/>
        </p:nvGrpSpPr>
        <p:grpSpPr>
          <a:xfrm>
            <a:off x="5443246" y="6309716"/>
            <a:ext cx="2079417" cy="2853884"/>
            <a:chOff x="0" y="0"/>
            <a:chExt cx="2079416" cy="2853883"/>
          </a:xfrm>
        </p:grpSpPr>
        <p:sp>
          <p:nvSpPr>
            <p:cNvPr id="718" name="Shape 718"/>
            <p:cNvSpPr/>
            <p:nvPr/>
          </p:nvSpPr>
          <p:spPr>
            <a:xfrm>
              <a:off x="657752" y="-1"/>
              <a:ext cx="872861" cy="2355262"/>
            </a:xfrm>
            <a:custGeom>
              <a:avLst/>
              <a:gdLst/>
              <a:ahLst/>
              <a:cxnLst>
                <a:cxn ang="0">
                  <a:pos x="wd2" y="hd2"/>
                </a:cxn>
                <a:cxn ang="5400000">
                  <a:pos x="wd2" y="hd2"/>
                </a:cxn>
                <a:cxn ang="10800000">
                  <a:pos x="wd2" y="hd2"/>
                </a:cxn>
                <a:cxn ang="16200000">
                  <a:pos x="wd2" y="hd2"/>
                </a:cxn>
              </a:cxnLst>
              <a:rect l="0" t="0" r="r" b="b"/>
              <a:pathLst>
                <a:path w="21546"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4845" y="4060"/>
                  </a:lnTo>
                  <a:close/>
                </a:path>
              </a:pathLst>
            </a:custGeom>
            <a:solidFill>
              <a:srgbClr val="A3C6D4"/>
            </a:solidFill>
            <a:ln w="12700" cap="flat">
              <a:noFill/>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719" name="Shape 719"/>
            <p:cNvSpPr/>
            <p:nvPr/>
          </p:nvSpPr>
          <p:spPr>
            <a:xfrm>
              <a:off x="-1" y="2356920"/>
              <a:ext cx="2079418" cy="496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Age band 2</a:t>
              </a:r>
            </a:p>
          </p:txBody>
        </p:sp>
      </p:grpSp>
      <p:grpSp>
        <p:nvGrpSpPr>
          <p:cNvPr id="723" name="Group 723"/>
          <p:cNvGrpSpPr/>
          <p:nvPr/>
        </p:nvGrpSpPr>
        <p:grpSpPr>
          <a:xfrm>
            <a:off x="9380246" y="6290666"/>
            <a:ext cx="2079417" cy="2891984"/>
            <a:chOff x="0" y="0"/>
            <a:chExt cx="2079416" cy="2891983"/>
          </a:xfrm>
        </p:grpSpPr>
        <p:sp>
          <p:nvSpPr>
            <p:cNvPr id="721" name="Shape 721"/>
            <p:cNvSpPr/>
            <p:nvPr/>
          </p:nvSpPr>
          <p:spPr>
            <a:xfrm>
              <a:off x="661442" y="-1"/>
              <a:ext cx="872861" cy="2355262"/>
            </a:xfrm>
            <a:custGeom>
              <a:avLst/>
              <a:gdLst/>
              <a:ahLst/>
              <a:cxnLst>
                <a:cxn ang="0">
                  <a:pos x="wd2" y="hd2"/>
                </a:cxn>
                <a:cxn ang="5400000">
                  <a:pos x="wd2" y="hd2"/>
                </a:cxn>
                <a:cxn ang="10800000">
                  <a:pos x="wd2" y="hd2"/>
                </a:cxn>
                <a:cxn ang="16200000">
                  <a:pos x="wd2" y="hd2"/>
                </a:cxn>
              </a:cxnLst>
              <a:rect l="0" t="0" r="r" b="b"/>
              <a:pathLst>
                <a:path w="21546"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4845" y="4060"/>
                  </a:lnTo>
                  <a:close/>
                </a:path>
              </a:pathLst>
            </a:custGeom>
            <a:solidFill>
              <a:srgbClr val="A3C6D4"/>
            </a:solidFill>
            <a:ln w="12700" cap="flat">
              <a:noFill/>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722" name="Shape 722"/>
            <p:cNvSpPr/>
            <p:nvPr/>
          </p:nvSpPr>
          <p:spPr>
            <a:xfrm>
              <a:off x="-1" y="2395020"/>
              <a:ext cx="2079418" cy="496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980" tIns="57980" rIns="57980" bIns="57980" numCol="1" anchor="t">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Age band 3</a:t>
              </a:r>
            </a:p>
          </p:txBody>
        </p:sp>
      </p:gr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p:nvPr/>
        </p:nvSpPr>
        <p:spPr>
          <a:xfrm>
            <a:off x="1726118" y="3949424"/>
            <a:ext cx="4825243"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Algorithms</a:t>
            </a:r>
          </a:p>
        </p:txBody>
      </p:sp>
      <p:sp>
        <p:nvSpPr>
          <p:cNvPr id="726" name="Shape 726"/>
          <p:cNvSpPr/>
          <p:nvPr/>
        </p:nvSpPr>
        <p:spPr>
          <a:xfrm rot="5400000">
            <a:off x="7329960" y="-815248"/>
            <a:ext cx="124896" cy="11224785"/>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727" name="Shape 727"/>
          <p:cNvSpPr/>
          <p:nvPr/>
        </p:nvSpPr>
        <p:spPr>
          <a:xfrm>
            <a:off x="1790605" y="5339715"/>
            <a:ext cx="9005921" cy="151677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Greedy</a:t>
            </a:r>
          </a:p>
          <a:p>
            <a:pPr marL="259772" indent="-259772" defTabSz="914400">
              <a:lnSpc>
                <a:spcPct val="90000"/>
              </a:lnSpc>
              <a:spcBef>
                <a:spcPts val="10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𝜀-greedy</a:t>
            </a:r>
          </a:p>
          <a:p>
            <a:pPr marL="259772" indent="-259772" defTabSz="914400">
              <a:lnSpc>
                <a:spcPct val="90000"/>
              </a:lnSpc>
              <a:spcBef>
                <a:spcPts val="10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Thompson sampling</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p:nvPr/>
        </p:nvSpPr>
        <p:spPr>
          <a:xfrm>
            <a:off x="757772" y="1964250"/>
            <a:ext cx="6969791"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Thompson Sampling</a:t>
            </a:r>
          </a:p>
        </p:txBody>
      </p:sp>
      <p:sp>
        <p:nvSpPr>
          <p:cNvPr id="730" name="Shape 73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731" name="image2.jpeg" descr="Picture 2"/>
          <p:cNvPicPr>
            <a:picLocks noChangeAspect="1"/>
          </p:cNvPicPr>
          <p:nvPr/>
        </p:nvPicPr>
        <p:blipFill>
          <a:blip r:embed="rId2">
            <a:extLst/>
          </a:blip>
          <a:srcRect t="13483"/>
          <a:stretch>
            <a:fillRect/>
          </a:stretch>
        </p:blipFill>
        <p:spPr>
          <a:xfrm>
            <a:off x="4683223" y="3667342"/>
            <a:ext cx="8580676" cy="5573574"/>
          </a:xfrm>
          <a:prstGeom prst="rect">
            <a:avLst/>
          </a:prstGeom>
          <a:ln w="12700">
            <a:miter lim="400000"/>
          </a:ln>
        </p:spPr>
      </p:pic>
      <p:sp>
        <p:nvSpPr>
          <p:cNvPr id="732" name="Shape 732"/>
          <p:cNvSpPr/>
          <p:nvPr/>
        </p:nvSpPr>
        <p:spPr>
          <a:xfrm>
            <a:off x="757771" y="3148487"/>
            <a:ext cx="9005921" cy="37735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Best solution: Thompson Sampling</a:t>
            </a:r>
          </a:p>
          <a:p>
            <a:pPr>
              <a:defRPr>
                <a:latin typeface="+mn-lt"/>
                <a:ea typeface="+mn-ea"/>
                <a:cs typeface="+mn-cs"/>
                <a:sym typeface="Helvetica"/>
              </a:defRPr>
            </a:pPr>
            <a:endParaRPr/>
          </a:p>
          <a:p>
            <a:pPr>
              <a:defRPr>
                <a:latin typeface="+mn-lt"/>
                <a:ea typeface="+mn-ea"/>
                <a:cs typeface="+mn-cs"/>
                <a:sym typeface="Helvetica"/>
              </a:defRPr>
            </a:pPr>
            <a:endParaRPr/>
          </a:p>
          <a:p>
            <a:pPr>
              <a:defRPr>
                <a:latin typeface="+mn-lt"/>
                <a:ea typeface="+mn-ea"/>
                <a:cs typeface="+mn-cs"/>
                <a:sym typeface="Helvetica"/>
              </a:defRPr>
            </a:pPr>
            <a:endParaRPr/>
          </a:p>
          <a:p>
            <a:pPr>
              <a:defRPr>
                <a:latin typeface="+mn-lt"/>
                <a:ea typeface="+mn-ea"/>
                <a:cs typeface="+mn-cs"/>
                <a:sym typeface="Helvetica"/>
              </a:defRPr>
            </a:pPr>
            <a:endParaRPr/>
          </a:p>
          <a:p>
            <a:pPr>
              <a:defRPr>
                <a:latin typeface="Lato Light"/>
                <a:ea typeface="Lato Light"/>
                <a:cs typeface="Lato Light"/>
                <a:sym typeface="Lato Light"/>
              </a:defRPr>
            </a:pPr>
            <a:r>
              <a:t>Regret = sum of all</a:t>
            </a:r>
          </a:p>
          <a:p>
            <a:pPr>
              <a:defRPr>
                <a:latin typeface="Lato Light"/>
                <a:ea typeface="Lato Light"/>
                <a:cs typeface="Lato Light"/>
                <a:sym typeface="Lato Light"/>
              </a:defRPr>
            </a:pPr>
            <a:r>
              <a:t>differences between</a:t>
            </a:r>
          </a:p>
          <a:p>
            <a:pPr>
              <a:defRPr>
                <a:latin typeface="Lato Light"/>
                <a:ea typeface="Lato Light"/>
                <a:cs typeface="Lato Light"/>
                <a:sym typeface="Lato Light"/>
              </a:defRPr>
            </a:pPr>
            <a:r>
              <a:t>reward returned by the</a:t>
            </a:r>
          </a:p>
          <a:p>
            <a:pPr>
              <a:defRPr>
                <a:latin typeface="Lato Light"/>
                <a:ea typeface="Lato Light"/>
                <a:cs typeface="Lato Light"/>
                <a:sym typeface="Lato Light"/>
              </a:defRPr>
            </a:pPr>
            <a:r>
              <a:t>strategy taken and best</a:t>
            </a:r>
          </a:p>
          <a:p>
            <a:pPr>
              <a:defRPr>
                <a:latin typeface="Lato Light"/>
                <a:ea typeface="Lato Light"/>
                <a:cs typeface="Lato Light"/>
                <a:sym typeface="Lato Light"/>
              </a:defRPr>
            </a:pPr>
            <a:r>
              <a:t>possible reward</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p:nvPr/>
        </p:nvSpPr>
        <p:spPr>
          <a:xfrm>
            <a:off x="757772" y="1964250"/>
            <a:ext cx="6969791"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Thompson Sampling</a:t>
            </a:r>
          </a:p>
        </p:txBody>
      </p:sp>
      <p:sp>
        <p:nvSpPr>
          <p:cNvPr id="735" name="Shape 735"/>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736" name="image9.png" descr="Picture 4"/>
          <p:cNvPicPr>
            <a:picLocks noChangeAspect="1"/>
          </p:cNvPicPr>
          <p:nvPr/>
        </p:nvPicPr>
        <p:blipFill>
          <a:blip r:embed="rId2">
            <a:extLst/>
          </a:blip>
          <a:stretch>
            <a:fillRect/>
          </a:stretch>
        </p:blipFill>
        <p:spPr>
          <a:xfrm>
            <a:off x="2176603" y="3272502"/>
            <a:ext cx="8397593" cy="5986989"/>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Shape 738"/>
          <p:cNvSpPr/>
          <p:nvPr/>
        </p:nvSpPr>
        <p:spPr>
          <a:xfrm>
            <a:off x="757772" y="1964250"/>
            <a:ext cx="6969791" cy="1115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𝜀-greedy</a:t>
            </a:r>
          </a:p>
        </p:txBody>
      </p:sp>
      <p:sp>
        <p:nvSpPr>
          <p:cNvPr id="739" name="Shape 7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740" name="image10.png" descr="Content Placeholder 3"/>
          <p:cNvPicPr>
            <a:picLocks noChangeAspect="1"/>
          </p:cNvPicPr>
          <p:nvPr/>
        </p:nvPicPr>
        <p:blipFill>
          <a:blip r:embed="rId2">
            <a:extLst/>
          </a:blip>
          <a:stretch>
            <a:fillRect/>
          </a:stretch>
        </p:blipFill>
        <p:spPr>
          <a:xfrm>
            <a:off x="1329839" y="3869266"/>
            <a:ext cx="10345121" cy="3378001"/>
          </a:xfrm>
          <a:prstGeom prst="rect">
            <a:avLst/>
          </a:prstGeom>
          <a:ln w="12700">
            <a:miter lim="400000"/>
          </a:ln>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743" name="Shape 743"/>
          <p:cNvSpPr/>
          <p:nvPr/>
        </p:nvSpPr>
        <p:spPr>
          <a:xfrm>
            <a:off x="3020191" y="4441809"/>
            <a:ext cx="6967805" cy="11282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7000">
                <a:solidFill>
                  <a:srgbClr val="FFFFFF"/>
                </a:solidFill>
                <a:latin typeface="Bebas Neue Regular"/>
                <a:ea typeface="Bebas Neue Regular"/>
                <a:cs typeface="Bebas Neue Regular"/>
                <a:sym typeface="Bebas Neue Regular"/>
              </a:defRPr>
            </a:lvl1pPr>
          </a:lstStyle>
          <a:p>
            <a:r>
              <a:t>our problem</a:t>
            </a:r>
          </a:p>
        </p:txBody>
      </p:sp>
      <p:sp>
        <p:nvSpPr>
          <p:cNvPr id="744" name="Shape 744"/>
          <p:cNvSpPr/>
          <p:nvPr/>
        </p:nvSpPr>
        <p:spPr>
          <a:xfrm>
            <a:off x="2715112" y="4585213"/>
            <a:ext cx="166198" cy="5255179"/>
          </a:xfrm>
          <a:prstGeom prst="rect">
            <a:avLst/>
          </a:prstGeom>
          <a:solidFill>
            <a:srgbClr val="FFFFFF"/>
          </a:solidFill>
          <a:ln w="12700">
            <a:miter lim="400000"/>
          </a:ln>
        </p:spPr>
        <p:txBody>
          <a:bodyPr lIns="24383" tIns="24383" rIns="24383" bIns="24383" anchor="ctr"/>
          <a:lstStyle/>
          <a:p>
            <a:pPr algn="ctr">
              <a:defRPr sz="2600">
                <a:solidFill>
                  <a:srgbClr val="FFFFFF"/>
                </a:solidFill>
                <a:latin typeface="Calibri"/>
                <a:ea typeface="Calibri"/>
                <a:cs typeface="Calibri"/>
                <a:sym typeface="Calibri"/>
              </a:defRPr>
            </a:pPr>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p:nvPr/>
        </p:nvSpPr>
        <p:spPr>
          <a:xfrm>
            <a:off x="0" y="-25400"/>
            <a:ext cx="13004800" cy="9804401"/>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275" name="Shape 275"/>
          <p:cNvSpPr/>
          <p:nvPr/>
        </p:nvSpPr>
        <p:spPr>
          <a:xfrm>
            <a:off x="1977588" y="6172472"/>
            <a:ext cx="7504937" cy="11282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7000">
                <a:solidFill>
                  <a:srgbClr val="FFFFFF"/>
                </a:solidFill>
                <a:latin typeface="Bebas Neue Regular"/>
                <a:ea typeface="Bebas Neue Regular"/>
                <a:cs typeface="Bebas Neue Regular"/>
                <a:sym typeface="Bebas Neue Regular"/>
              </a:defRPr>
            </a:lvl1pPr>
          </a:lstStyle>
          <a:p>
            <a:r>
              <a:rPr lang="en-GB" dirty="0" smtClean="0"/>
              <a:t>Machine </a:t>
            </a:r>
            <a:r>
              <a:rPr dirty="0" smtClean="0"/>
              <a:t>learning</a:t>
            </a:r>
            <a:endParaRPr dirty="0"/>
          </a:p>
        </p:txBody>
      </p:sp>
      <p:sp>
        <p:nvSpPr>
          <p:cNvPr id="276" name="Shape 276"/>
          <p:cNvSpPr/>
          <p:nvPr/>
        </p:nvSpPr>
        <p:spPr>
          <a:xfrm rot="5400000">
            <a:off x="7435163" y="312260"/>
            <a:ext cx="124896" cy="11014379"/>
          </a:xfrm>
          <a:prstGeom prst="rect">
            <a:avLst/>
          </a:prstGeom>
          <a:solidFill>
            <a:srgbClr val="FFFFFF"/>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277" name="Shape 277"/>
          <p:cNvSpPr/>
          <p:nvPr/>
        </p:nvSpPr>
        <p:spPr>
          <a:xfrm>
            <a:off x="6556324" y="4795265"/>
            <a:ext cx="146150" cy="417067"/>
          </a:xfrm>
          <a:prstGeom prst="rect">
            <a:avLst/>
          </a:prstGeom>
          <a:ln w="12700">
            <a:miter lim="400000"/>
          </a:ln>
          <a:extLst>
            <a:ext uri="{C572A759-6A51-4108-AA02-DFA0A04FC94B}">
              <ma14:wrappingTextBoxFlag xmlns:ma14="http://schemas.microsoft.com/office/mac/drawingml/2011/main" val="1"/>
            </a:ext>
          </a:extLst>
        </p:spPr>
        <p:txBody>
          <a:bodyPr wrap="none" lIns="24383" tIns="24383" rIns="24383" bIns="24383">
            <a:spAutoFit/>
          </a:bodyPr>
          <a:lstStyle>
            <a:lvl1pPr>
              <a:defRPr>
                <a:latin typeface="+mn-lt"/>
                <a:ea typeface="+mn-ea"/>
                <a:cs typeface="+mn-cs"/>
                <a:sym typeface="Helvetica"/>
              </a:defRPr>
            </a:lvl1pPr>
          </a:lstStyle>
          <a:p>
            <a:r>
              <a:t> </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The Problem</a:t>
            </a:r>
          </a:p>
        </p:txBody>
      </p:sp>
      <p:sp>
        <p:nvSpPr>
          <p:cNvPr id="747" name="Shape 74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758" name="Group 758"/>
          <p:cNvGrpSpPr/>
          <p:nvPr/>
        </p:nvGrpSpPr>
        <p:grpSpPr>
          <a:xfrm>
            <a:off x="1048546" y="4273970"/>
            <a:ext cx="10907709" cy="3491666"/>
            <a:chOff x="0" y="0"/>
            <a:chExt cx="10907708" cy="3491664"/>
          </a:xfrm>
        </p:grpSpPr>
        <p:grpSp>
          <p:nvGrpSpPr>
            <p:cNvPr id="750" name="Group 750"/>
            <p:cNvGrpSpPr/>
            <p:nvPr/>
          </p:nvGrpSpPr>
          <p:grpSpPr>
            <a:xfrm>
              <a:off x="4200006" y="-1"/>
              <a:ext cx="2963022" cy="1332665"/>
              <a:chOff x="0" y="0"/>
              <a:chExt cx="2963020" cy="1332663"/>
            </a:xfrm>
          </p:grpSpPr>
          <p:sp>
            <p:nvSpPr>
              <p:cNvPr id="748" name="Shape 748"/>
              <p:cNvSpPr/>
              <p:nvPr/>
            </p:nvSpPr>
            <p:spPr>
              <a:xfrm>
                <a:off x="0" y="0"/>
                <a:ext cx="2963021" cy="1332664"/>
              </a:xfrm>
              <a:prstGeom prst="roundRect">
                <a:avLst>
                  <a:gd name="adj" fmla="val 33351"/>
                </a:avLst>
              </a:prstGeom>
              <a:solidFill>
                <a:srgbClr val="A3C6D4"/>
              </a:solidFill>
              <a:ln w="3175" cap="flat">
                <a:solidFill>
                  <a:srgbClr val="FFFFFF"/>
                </a:solidFill>
                <a:prstDash val="solid"/>
                <a:miter lim="800000"/>
              </a:ln>
              <a:effectLst/>
            </p:spPr>
            <p:txBody>
              <a:bodyPr wrap="square" lIns="24383" tIns="24383" rIns="24383" bIns="24383" numCol="1" anchor="ctr">
                <a:noAutofit/>
              </a:bodyPr>
              <a:lstStyle/>
              <a:p>
                <a:pPr>
                  <a:defRPr>
                    <a:solidFill>
                      <a:srgbClr val="FFFFFF"/>
                    </a:solidFill>
                    <a:latin typeface="Calibri"/>
                    <a:ea typeface="Calibri"/>
                    <a:cs typeface="Calibri"/>
                    <a:sym typeface="Calibri"/>
                  </a:defRPr>
                </a:pPr>
                <a:endParaRPr/>
              </a:p>
            </p:txBody>
          </p:sp>
          <p:sp>
            <p:nvSpPr>
              <p:cNvPr id="749" name="Shape 749"/>
              <p:cNvSpPr/>
              <p:nvPr/>
            </p:nvSpPr>
            <p:spPr>
              <a:xfrm>
                <a:off x="695926" y="292695"/>
                <a:ext cx="1571166" cy="734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lgn="ctr">
                  <a:defRPr sz="4500">
                    <a:solidFill>
                      <a:srgbClr val="FFFFFF"/>
                    </a:solidFill>
                    <a:latin typeface="Bebas Neue Regular"/>
                    <a:ea typeface="Bebas Neue Regular"/>
                    <a:cs typeface="Bebas Neue Regular"/>
                    <a:sym typeface="Bebas Neue Regular"/>
                  </a:defRPr>
                </a:lvl1pPr>
              </a:lstStyle>
              <a:p>
                <a:r>
                  <a:t>agent</a:t>
                </a:r>
              </a:p>
            </p:txBody>
          </p:sp>
        </p:grpSp>
        <p:grpSp>
          <p:nvGrpSpPr>
            <p:cNvPr id="753" name="Group 753"/>
            <p:cNvGrpSpPr/>
            <p:nvPr/>
          </p:nvGrpSpPr>
          <p:grpSpPr>
            <a:xfrm>
              <a:off x="4200006" y="2159001"/>
              <a:ext cx="2963022" cy="1332664"/>
              <a:chOff x="0" y="0"/>
              <a:chExt cx="2963020" cy="1332663"/>
            </a:xfrm>
          </p:grpSpPr>
          <p:sp>
            <p:nvSpPr>
              <p:cNvPr id="751" name="Shape 751"/>
              <p:cNvSpPr/>
              <p:nvPr/>
            </p:nvSpPr>
            <p:spPr>
              <a:xfrm>
                <a:off x="0" y="0"/>
                <a:ext cx="2963021" cy="1332664"/>
              </a:xfrm>
              <a:prstGeom prst="roundRect">
                <a:avLst>
                  <a:gd name="adj" fmla="val 33351"/>
                </a:avLst>
              </a:prstGeom>
              <a:solidFill>
                <a:srgbClr val="A3C6D4"/>
              </a:solidFill>
              <a:ln w="3175" cap="flat">
                <a:solidFill>
                  <a:srgbClr val="FFFFFF"/>
                </a:solidFill>
                <a:prstDash val="solid"/>
                <a:miter lim="800000"/>
              </a:ln>
              <a:effectLst/>
            </p:spPr>
            <p:txBody>
              <a:bodyPr wrap="square" lIns="24383" tIns="24383" rIns="24383" bIns="24383" numCol="1" anchor="ctr">
                <a:noAutofit/>
              </a:bodyPr>
              <a:lstStyle/>
              <a:p>
                <a:pPr>
                  <a:defRPr>
                    <a:solidFill>
                      <a:srgbClr val="FFFFFF"/>
                    </a:solidFill>
                    <a:latin typeface="Calibri"/>
                    <a:ea typeface="Calibri"/>
                    <a:cs typeface="Calibri"/>
                    <a:sym typeface="Calibri"/>
                  </a:defRPr>
                </a:pPr>
                <a:endParaRPr/>
              </a:p>
            </p:txBody>
          </p:sp>
          <p:sp>
            <p:nvSpPr>
              <p:cNvPr id="752" name="Shape 752"/>
              <p:cNvSpPr/>
              <p:nvPr/>
            </p:nvSpPr>
            <p:spPr>
              <a:xfrm>
                <a:off x="189116" y="292695"/>
                <a:ext cx="2584787" cy="734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lgn="ctr">
                  <a:defRPr sz="4500">
                    <a:solidFill>
                      <a:srgbClr val="FFFFFF"/>
                    </a:solidFill>
                    <a:latin typeface="Bebas Neue Regular"/>
                    <a:ea typeface="Bebas Neue Regular"/>
                    <a:cs typeface="Bebas Neue Regular"/>
                    <a:sym typeface="Bebas Neue Regular"/>
                  </a:defRPr>
                </a:lvl1pPr>
              </a:lstStyle>
              <a:p>
                <a:r>
                  <a:t>environment</a:t>
                </a:r>
              </a:p>
            </p:txBody>
          </p:sp>
        </p:grpSp>
        <p:sp>
          <p:nvSpPr>
            <p:cNvPr id="754" name="Shape 754"/>
            <p:cNvSpPr/>
            <p:nvPr/>
          </p:nvSpPr>
          <p:spPr>
            <a:xfrm rot="5400000" flipH="1">
              <a:off x="7402728" y="762161"/>
              <a:ext cx="2102706" cy="2146268"/>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755" name="Shape 755"/>
            <p:cNvSpPr/>
            <p:nvPr/>
          </p:nvSpPr>
          <p:spPr>
            <a:xfrm>
              <a:off x="-1" y="1582309"/>
              <a:ext cx="1846873" cy="709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300">
                  <a:solidFill>
                    <a:srgbClr val="607491"/>
                  </a:solidFill>
                  <a:latin typeface="Bebas Neue Regular"/>
                  <a:ea typeface="Bebas Neue Regular"/>
                  <a:cs typeface="Bebas Neue Regular"/>
                  <a:sym typeface="Bebas Neue Regular"/>
                </a:defRPr>
              </a:lvl1pPr>
            </a:lstStyle>
            <a:p>
              <a:r>
                <a:t>feedback</a:t>
              </a:r>
            </a:p>
          </p:txBody>
        </p:sp>
        <p:sp>
          <p:nvSpPr>
            <p:cNvPr id="756" name="Shape 756"/>
            <p:cNvSpPr/>
            <p:nvPr/>
          </p:nvSpPr>
          <p:spPr>
            <a:xfrm>
              <a:off x="9635608" y="1353709"/>
              <a:ext cx="1272100" cy="709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383" tIns="24383" rIns="24383" bIns="24383" numCol="1" anchor="t">
              <a:spAutoFit/>
            </a:bodyPr>
            <a:lstStyle>
              <a:lvl1pPr>
                <a:defRPr sz="4300">
                  <a:solidFill>
                    <a:srgbClr val="607491"/>
                  </a:solidFill>
                  <a:latin typeface="Bebas Neue Regular"/>
                  <a:ea typeface="Bebas Neue Regular"/>
                  <a:cs typeface="Bebas Neue Regular"/>
                  <a:sym typeface="Bebas Neue Regular"/>
                </a:defRPr>
              </a:lvl1pPr>
            </a:lstStyle>
            <a:p>
              <a:r>
                <a:t>action</a:t>
              </a:r>
            </a:p>
          </p:txBody>
        </p:sp>
        <p:sp>
          <p:nvSpPr>
            <p:cNvPr id="757" name="Shape 757"/>
            <p:cNvSpPr/>
            <p:nvPr/>
          </p:nvSpPr>
          <p:spPr>
            <a:xfrm rot="16200000" flipH="1">
              <a:off x="1865526" y="584361"/>
              <a:ext cx="2102706" cy="2146268"/>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Shape 760"/>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Environment</a:t>
            </a:r>
          </a:p>
        </p:txBody>
      </p:sp>
      <p:sp>
        <p:nvSpPr>
          <p:cNvPr id="761" name="Shape 761"/>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762" name="image11.png" descr="Picture 2"/>
          <p:cNvPicPr>
            <a:picLocks noChangeAspect="1"/>
          </p:cNvPicPr>
          <p:nvPr/>
        </p:nvPicPr>
        <p:blipFill>
          <a:blip r:embed="rId2">
            <a:extLst/>
          </a:blip>
          <a:stretch>
            <a:fillRect/>
          </a:stretch>
        </p:blipFill>
        <p:spPr>
          <a:xfrm>
            <a:off x="3186109" y="3826162"/>
            <a:ext cx="6276980" cy="3810003"/>
          </a:xfrm>
          <a:prstGeom prst="rect">
            <a:avLst/>
          </a:prstGeom>
          <a:ln w="12700">
            <a:miter lim="400000"/>
          </a:ln>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Environment</a:t>
            </a:r>
          </a:p>
        </p:txBody>
      </p:sp>
      <p:sp>
        <p:nvSpPr>
          <p:cNvPr id="765" name="Shape 765"/>
          <p:cNvSpPr/>
          <p:nvPr/>
        </p:nvSpPr>
        <p:spPr>
          <a:xfrm>
            <a:off x="757772" y="3148487"/>
            <a:ext cx="3021641" cy="22114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Anything that cannot be changed arbitrarily by the agent is considered environment</a:t>
            </a:r>
          </a:p>
        </p:txBody>
      </p:sp>
      <p:pic>
        <p:nvPicPr>
          <p:cNvPr id="766" name="image12.png" descr="Picture 8"/>
          <p:cNvPicPr>
            <a:picLocks noChangeAspect="1"/>
          </p:cNvPicPr>
          <p:nvPr/>
        </p:nvPicPr>
        <p:blipFill>
          <a:blip r:embed="rId2">
            <a:extLst/>
          </a:blip>
          <a:stretch>
            <a:fillRect/>
          </a:stretch>
        </p:blipFill>
        <p:spPr>
          <a:xfrm>
            <a:off x="5761463" y="2169914"/>
            <a:ext cx="5984579" cy="7191696"/>
          </a:xfrm>
          <a:prstGeom prst="rect">
            <a:avLst/>
          </a:prstGeom>
          <a:ln w="12700">
            <a:miter lim="400000"/>
          </a:ln>
        </p:spPr>
      </p:pic>
      <p:sp>
        <p:nvSpPr>
          <p:cNvPr id="767" name="Shape 76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Environment</a:t>
            </a:r>
          </a:p>
        </p:txBody>
      </p:sp>
      <p:sp>
        <p:nvSpPr>
          <p:cNvPr id="770" name="Shape 77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771" name="Shape 771"/>
          <p:cNvSpPr/>
          <p:nvPr/>
        </p:nvSpPr>
        <p:spPr>
          <a:xfrm>
            <a:off x="757771" y="3148487"/>
            <a:ext cx="9005921" cy="13605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More complex than MAB</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Multiple states</a:t>
            </a:r>
          </a:p>
          <a:p>
            <a: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Complex reward function</a:t>
            </a:r>
          </a:p>
        </p:txBody>
      </p:sp>
      <p:pic>
        <p:nvPicPr>
          <p:cNvPr id="772" name="image13.png" descr="Picture 2"/>
          <p:cNvPicPr>
            <a:picLocks noChangeAspect="1"/>
          </p:cNvPicPr>
          <p:nvPr/>
        </p:nvPicPr>
        <p:blipFill>
          <a:blip r:embed="rId2">
            <a:extLst/>
          </a:blip>
          <a:stretch>
            <a:fillRect/>
          </a:stretch>
        </p:blipFill>
        <p:spPr>
          <a:xfrm>
            <a:off x="757772" y="5481492"/>
            <a:ext cx="11337809" cy="2675727"/>
          </a:xfrm>
          <a:prstGeom prst="rect">
            <a:avLst/>
          </a:prstGeom>
          <a:ln w="12700">
            <a:miter lim="400000"/>
          </a:ln>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Shape 774"/>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Feedback</a:t>
            </a:r>
          </a:p>
        </p:txBody>
      </p:sp>
      <p:sp>
        <p:nvSpPr>
          <p:cNvPr id="775" name="Shape 775"/>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776" name="Shape 776"/>
          <p:cNvSpPr/>
          <p:nvPr/>
        </p:nvSpPr>
        <p:spPr>
          <a:xfrm>
            <a:off x="757771" y="3148487"/>
            <a:ext cx="9005921" cy="496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Returned by the environment</a:t>
            </a:r>
          </a:p>
        </p:txBody>
      </p:sp>
      <p:pic>
        <p:nvPicPr>
          <p:cNvPr id="777" name="image14.png" descr="Picture 3"/>
          <p:cNvPicPr>
            <a:picLocks noChangeAspect="1"/>
          </p:cNvPicPr>
          <p:nvPr/>
        </p:nvPicPr>
        <p:blipFill>
          <a:blip r:embed="rId2">
            <a:extLst/>
          </a:blip>
          <a:stretch>
            <a:fillRect/>
          </a:stretch>
        </p:blipFill>
        <p:spPr>
          <a:xfrm>
            <a:off x="1230340" y="5469868"/>
            <a:ext cx="10544120" cy="1403894"/>
          </a:xfrm>
          <a:prstGeom prst="rect">
            <a:avLst/>
          </a:prstGeom>
          <a:ln w="12700">
            <a:miter lim="400000"/>
          </a:ln>
        </p:spPr>
      </p:pic>
      <p:sp>
        <p:nvSpPr>
          <p:cNvPr id="778" name="Shape 778"/>
          <p:cNvSpPr/>
          <p:nvPr/>
        </p:nvSpPr>
        <p:spPr>
          <a:xfrm>
            <a:off x="2606980" y="7282201"/>
            <a:ext cx="741844"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000">
                <a:solidFill>
                  <a:srgbClr val="FF9F00"/>
                </a:solidFill>
                <a:latin typeface="Bebas Neue Regular"/>
                <a:ea typeface="Bebas Neue Regular"/>
                <a:cs typeface="Bebas Neue Regular"/>
                <a:sym typeface="Bebas Neue Regular"/>
              </a:defRPr>
            </a:lvl1pPr>
          </a:lstStyle>
          <a:p>
            <a:r>
              <a:t>+10</a:t>
            </a:r>
          </a:p>
        </p:txBody>
      </p:sp>
      <p:sp>
        <p:nvSpPr>
          <p:cNvPr id="779" name="Shape 779"/>
          <p:cNvSpPr/>
          <p:nvPr/>
        </p:nvSpPr>
        <p:spPr>
          <a:xfrm>
            <a:off x="2606980" y="8133112"/>
            <a:ext cx="741844"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000">
                <a:solidFill>
                  <a:srgbClr val="FF9F00"/>
                </a:solidFill>
                <a:latin typeface="Bebas Neue Regular"/>
                <a:ea typeface="Bebas Neue Regular"/>
                <a:cs typeface="Bebas Neue Regular"/>
                <a:sym typeface="Bebas Neue Regular"/>
              </a:defRPr>
            </a:lvl1pPr>
          </a:lstStyle>
          <a:p>
            <a:r>
              <a:t>+1</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Goal</a:t>
            </a:r>
          </a:p>
        </p:txBody>
      </p:sp>
      <p:sp>
        <p:nvSpPr>
          <p:cNvPr id="782" name="Shape 782"/>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783" name="Shape 783"/>
          <p:cNvSpPr/>
          <p:nvPr/>
        </p:nvSpPr>
        <p:spPr>
          <a:xfrm>
            <a:off x="757771" y="3148487"/>
            <a:ext cx="9005921" cy="496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311726" indent="-311726" defTabSz="1300480">
              <a:lnSpc>
                <a:spcPct val="9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Maximise the total reward</a:t>
            </a:r>
          </a:p>
        </p:txBody>
      </p:sp>
      <p:pic>
        <p:nvPicPr>
          <p:cNvPr id="784" name="image15.png" descr="Picture 4"/>
          <p:cNvPicPr>
            <a:picLocks noChangeAspect="1"/>
          </p:cNvPicPr>
          <p:nvPr/>
        </p:nvPicPr>
        <p:blipFill>
          <a:blip r:embed="rId2">
            <a:extLst/>
          </a:blip>
          <a:stretch>
            <a:fillRect/>
          </a:stretch>
        </p:blipFill>
        <p:spPr>
          <a:xfrm>
            <a:off x="1230340" y="5479336"/>
            <a:ext cx="10544120" cy="1489933"/>
          </a:xfrm>
          <a:prstGeom prst="rect">
            <a:avLst/>
          </a:prstGeom>
          <a:ln w="12700">
            <a:miter lim="400000"/>
          </a:ln>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Shape 786"/>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Total Reward</a:t>
            </a:r>
          </a:p>
        </p:txBody>
      </p:sp>
      <p:sp>
        <p:nvSpPr>
          <p:cNvPr id="787" name="Shape 78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788" name="image6.gif" descr="Picture 2"/>
          <p:cNvPicPr>
            <a:picLocks/>
          </p:cNvPicPr>
          <p:nvPr/>
        </p:nvPicPr>
        <p:blipFill>
          <a:blip r:embed="rId2">
            <a:extLst/>
          </a:blip>
          <a:stretch>
            <a:fillRect/>
          </a:stretch>
        </p:blipFill>
        <p:spPr>
          <a:xfrm>
            <a:off x="2338987" y="3274216"/>
            <a:ext cx="10662644" cy="5750015"/>
          </a:xfrm>
          <a:prstGeom prst="rect">
            <a:avLst/>
          </a:prstGeom>
          <a:ln w="12700">
            <a:miter lim="400000"/>
          </a:ln>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Shape 1042"/>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endParaRPr dirty="0"/>
          </a:p>
        </p:txBody>
      </p:sp>
      <p:sp>
        <p:nvSpPr>
          <p:cNvPr id="1043" name="Shape 104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44" name="Shape 1044"/>
          <p:cNvSpPr/>
          <p:nvPr/>
        </p:nvSpPr>
        <p:spPr>
          <a:xfrm>
            <a:off x="757770" y="4024786"/>
            <a:ext cx="2985131" cy="26686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Estimate the value function</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Policy is implicit (eg 𝜀-greedy)</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i.e. Sarsa, </a:t>
            </a:r>
            <a:br/>
            <a:r>
              <a:t>Q-learning</a:t>
            </a:r>
          </a:p>
        </p:txBody>
      </p:sp>
      <p:sp>
        <p:nvSpPr>
          <p:cNvPr id="1045" name="Shape 1045"/>
          <p:cNvSpPr/>
          <p:nvPr/>
        </p:nvSpPr>
        <p:spPr>
          <a:xfrm>
            <a:off x="757771" y="3402486"/>
            <a:ext cx="4188406"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000">
                <a:solidFill>
                  <a:srgbClr val="D3E146"/>
                </a:solidFill>
                <a:latin typeface="Bebas Neue Regular"/>
                <a:ea typeface="Bebas Neue Regular"/>
                <a:cs typeface="Bebas Neue Regular"/>
                <a:sym typeface="Bebas Neue Regular"/>
              </a:defRPr>
            </a:lvl1pPr>
          </a:lstStyle>
          <a:p>
            <a:r>
              <a:t>Value-based methods</a:t>
            </a:r>
          </a:p>
        </p:txBody>
      </p:sp>
      <p:sp>
        <p:nvSpPr>
          <p:cNvPr id="1046" name="Shape 1046"/>
          <p:cNvSpPr/>
          <p:nvPr/>
        </p:nvSpPr>
        <p:spPr>
          <a:xfrm>
            <a:off x="5381845" y="3921345"/>
            <a:ext cx="5168933" cy="5168933"/>
          </a:xfrm>
          <a:prstGeom prst="ellipse">
            <a:avLst/>
          </a:prstGeom>
          <a:ln w="114300">
            <a:solidFill>
              <a:srgbClr val="D3E146"/>
            </a:solidFill>
            <a:miter lim="400000"/>
          </a:ln>
        </p:spPr>
        <p:txBody>
          <a:bodyPr lIns="24383" tIns="24383" rIns="24383" bIns="24383" anchor="ctr"/>
          <a:lstStyle/>
          <a:p>
            <a:pPr>
              <a:defRPr>
                <a:latin typeface="Calibri"/>
                <a:ea typeface="Calibri"/>
                <a:cs typeface="Calibri"/>
                <a:sym typeface="Calibri"/>
              </a:defRPr>
            </a:pPr>
            <a:endParaRPr/>
          </a:p>
        </p:txBody>
      </p:sp>
      <p:sp>
        <p:nvSpPr>
          <p:cNvPr id="1047" name="Shape 1047"/>
          <p:cNvSpPr/>
          <p:nvPr/>
        </p:nvSpPr>
        <p:spPr>
          <a:xfrm>
            <a:off x="5852419" y="6829866"/>
            <a:ext cx="2486969" cy="1132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defTabSz="914400">
              <a:defRPr sz="3400">
                <a:solidFill>
                  <a:srgbClr val="000000"/>
                </a:solidFill>
                <a:latin typeface="Lato Light"/>
                <a:ea typeface="Lato Light"/>
                <a:cs typeface="Lato Light"/>
                <a:sym typeface="Lato Light"/>
              </a:defRPr>
            </a:pPr>
            <a:r>
              <a:t>Value-based </a:t>
            </a:r>
          </a:p>
          <a:p>
            <a:pPr algn="ctr" defTabSz="914400">
              <a:defRPr sz="3400">
                <a:solidFill>
                  <a:srgbClr val="000000"/>
                </a:solidFill>
                <a:latin typeface="Lato Light"/>
                <a:ea typeface="Lato Light"/>
                <a:cs typeface="Lato Light"/>
                <a:sym typeface="Lato Light"/>
              </a:defRPr>
            </a:pPr>
            <a:r>
              <a:t>methods</a:t>
            </a:r>
          </a:p>
        </p:txBody>
      </p:sp>
    </p:spTree>
    <p:extLst>
      <p:ext uri="{BB962C8B-B14F-4D97-AF65-F5344CB8AC3E}">
        <p14:creationId xmlns:p14="http://schemas.microsoft.com/office/powerpoint/2010/main" val="135964471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Shape 1049"/>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endParaRPr dirty="0"/>
          </a:p>
        </p:txBody>
      </p:sp>
      <p:sp>
        <p:nvSpPr>
          <p:cNvPr id="1050" name="Shape 105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51" name="Shape 1051"/>
          <p:cNvSpPr/>
          <p:nvPr/>
        </p:nvSpPr>
        <p:spPr>
          <a:xfrm>
            <a:off x="757770" y="4024786"/>
            <a:ext cx="2985131" cy="2310000"/>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lang="en-US" dirty="0"/>
              <a:t>No value </a:t>
            </a:r>
            <a:r>
              <a:rPr lang="en-US" dirty="0" smtClean="0"/>
              <a:t>function</a:t>
            </a:r>
            <a:endParaRPr lang="en-GB" dirty="0" smtClean="0"/>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Estimate </a:t>
            </a:r>
            <a:r>
              <a:rPr dirty="0"/>
              <a:t>the policy</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For </a:t>
            </a:r>
            <a:r>
              <a:rPr dirty="0"/>
              <a:t>simpler problems</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i.e. Reinforce</a:t>
            </a:r>
          </a:p>
        </p:txBody>
      </p:sp>
      <p:sp>
        <p:nvSpPr>
          <p:cNvPr id="1052" name="Shape 1052"/>
          <p:cNvSpPr/>
          <p:nvPr/>
        </p:nvSpPr>
        <p:spPr>
          <a:xfrm>
            <a:off x="757771" y="3402486"/>
            <a:ext cx="4188406"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lvl="1">
              <a:defRPr sz="4000">
                <a:solidFill>
                  <a:srgbClr val="A3C6D4"/>
                </a:solidFill>
                <a:latin typeface="Bebas Neue Regular"/>
                <a:ea typeface="Bebas Neue Regular"/>
                <a:cs typeface="Bebas Neue Regular"/>
                <a:sym typeface="Bebas Neue Regular"/>
              </a:defRPr>
            </a:pPr>
            <a:r>
              <a:t>Policy-Based methods</a:t>
            </a:r>
          </a:p>
        </p:txBody>
      </p:sp>
      <p:sp>
        <p:nvSpPr>
          <p:cNvPr id="1053" name="Shape 1053"/>
          <p:cNvSpPr/>
          <p:nvPr/>
        </p:nvSpPr>
        <p:spPr>
          <a:xfrm>
            <a:off x="5373563" y="3921345"/>
            <a:ext cx="5168929" cy="5168933"/>
          </a:xfrm>
          <a:prstGeom prst="ellipse">
            <a:avLst/>
          </a:prstGeom>
          <a:ln w="114300">
            <a:solidFill>
              <a:srgbClr val="A3C6D4"/>
            </a:solidFill>
            <a:miter lim="400000"/>
          </a:ln>
        </p:spPr>
        <p:txBody>
          <a:bodyPr lIns="24383" tIns="24383" rIns="24383" bIns="24383" anchor="ctr"/>
          <a:lstStyle/>
          <a:p>
            <a:pPr>
              <a:defRPr>
                <a:latin typeface="Calibri"/>
                <a:ea typeface="Calibri"/>
                <a:cs typeface="Calibri"/>
                <a:sym typeface="Calibri"/>
              </a:defRPr>
            </a:pPr>
            <a:endParaRPr/>
          </a:p>
        </p:txBody>
      </p:sp>
      <p:sp>
        <p:nvSpPr>
          <p:cNvPr id="1054" name="Shape 1054"/>
          <p:cNvSpPr/>
          <p:nvPr/>
        </p:nvSpPr>
        <p:spPr>
          <a:xfrm>
            <a:off x="7606482" y="6829866"/>
            <a:ext cx="2486970" cy="1132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914400">
              <a:defRPr sz="3400">
                <a:solidFill>
                  <a:srgbClr val="000000"/>
                </a:solidFill>
                <a:latin typeface="Lato Light"/>
                <a:ea typeface="Lato Light"/>
                <a:cs typeface="Lato Light"/>
                <a:sym typeface="Lato Light"/>
              </a:defRPr>
            </a:lvl1pPr>
          </a:lstStyle>
          <a:p>
            <a:r>
              <a:t>Policy-based methods</a:t>
            </a:r>
          </a:p>
        </p:txBody>
      </p:sp>
    </p:spTree>
    <p:extLst>
      <p:ext uri="{BB962C8B-B14F-4D97-AF65-F5344CB8AC3E}">
        <p14:creationId xmlns:p14="http://schemas.microsoft.com/office/powerpoint/2010/main" val="175304506"/>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p:nvPr/>
        </p:nvSpPr>
        <p:spPr>
          <a:xfrm>
            <a:off x="757772" y="1964250"/>
            <a:ext cx="699836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Actor Critic Models</a:t>
            </a:r>
          </a:p>
        </p:txBody>
      </p:sp>
      <p:sp>
        <p:nvSpPr>
          <p:cNvPr id="1057" name="Shape 105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grpSp>
        <p:nvGrpSpPr>
          <p:cNvPr id="1063" name="Group 1063"/>
          <p:cNvGrpSpPr/>
          <p:nvPr/>
        </p:nvGrpSpPr>
        <p:grpSpPr>
          <a:xfrm>
            <a:off x="2462308" y="3921344"/>
            <a:ext cx="8080186" cy="5168935"/>
            <a:chOff x="0" y="-1"/>
            <a:chExt cx="8080184" cy="5168934"/>
          </a:xfrm>
        </p:grpSpPr>
        <p:sp>
          <p:nvSpPr>
            <p:cNvPr id="1058" name="Shape 1058"/>
            <p:cNvSpPr/>
            <p:nvPr/>
          </p:nvSpPr>
          <p:spPr>
            <a:xfrm>
              <a:off x="2911254" y="-2"/>
              <a:ext cx="5168931" cy="5168936"/>
            </a:xfrm>
            <a:prstGeom prst="ellipse">
              <a:avLst/>
            </a:prstGeom>
            <a:noFill/>
            <a:ln w="114300" cap="flat">
              <a:solidFill>
                <a:srgbClr val="A3C6D4"/>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1059" name="Shape 1059"/>
            <p:cNvSpPr/>
            <p:nvPr/>
          </p:nvSpPr>
          <p:spPr>
            <a:xfrm>
              <a:off x="-1" y="-2"/>
              <a:ext cx="5168929" cy="5168936"/>
            </a:xfrm>
            <a:prstGeom prst="ellipse">
              <a:avLst/>
            </a:prstGeom>
            <a:noFill/>
            <a:ln w="1143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1060" name="Shape 1060"/>
            <p:cNvSpPr/>
            <p:nvPr/>
          </p:nvSpPr>
          <p:spPr>
            <a:xfrm>
              <a:off x="470573" y="2908521"/>
              <a:ext cx="2486971"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defTabSz="914400">
                <a:defRPr sz="3400">
                  <a:solidFill>
                    <a:srgbClr val="000000"/>
                  </a:solidFill>
                  <a:latin typeface="Lato Light"/>
                  <a:ea typeface="Lato Light"/>
                  <a:cs typeface="Lato Light"/>
                  <a:sym typeface="Lato Light"/>
                </a:defRPr>
              </a:pPr>
              <a:r>
                <a:t>Value-based </a:t>
              </a:r>
            </a:p>
            <a:p>
              <a:pPr algn="ctr" defTabSz="914400">
                <a:defRPr sz="3400">
                  <a:solidFill>
                    <a:srgbClr val="000000"/>
                  </a:solidFill>
                  <a:latin typeface="Lato Light"/>
                  <a:ea typeface="Lato Light"/>
                  <a:cs typeface="Lato Light"/>
                  <a:sym typeface="Lato Light"/>
                </a:defRPr>
              </a:pPr>
              <a:r>
                <a:t>methods</a:t>
              </a:r>
            </a:p>
          </p:txBody>
        </p:sp>
        <p:sp>
          <p:nvSpPr>
            <p:cNvPr id="1061" name="Shape 1061"/>
            <p:cNvSpPr/>
            <p:nvPr/>
          </p:nvSpPr>
          <p:spPr>
            <a:xfrm>
              <a:off x="2807374" y="1876986"/>
              <a:ext cx="2486970"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sz="3400">
                  <a:solidFill>
                    <a:srgbClr val="000000"/>
                  </a:solidFill>
                  <a:latin typeface="Lato Light"/>
                  <a:ea typeface="Lato Light"/>
                  <a:cs typeface="Lato Light"/>
                  <a:sym typeface="Lato Light"/>
                </a:defRPr>
              </a:lvl1pPr>
            </a:lstStyle>
            <a:p>
              <a:r>
                <a:t>Actor-critic methods</a:t>
              </a:r>
            </a:p>
          </p:txBody>
        </p:sp>
        <p:sp>
          <p:nvSpPr>
            <p:cNvPr id="1062" name="Shape 1062"/>
            <p:cNvSpPr/>
            <p:nvPr/>
          </p:nvSpPr>
          <p:spPr>
            <a:xfrm>
              <a:off x="5144174" y="2908521"/>
              <a:ext cx="2486970"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sz="3400">
                  <a:solidFill>
                    <a:srgbClr val="000000"/>
                  </a:solidFill>
                  <a:latin typeface="Lato Light"/>
                  <a:ea typeface="Lato Light"/>
                  <a:cs typeface="Lato Light"/>
                  <a:sym typeface="Lato Light"/>
                </a:defRPr>
              </a:lvl1pPr>
            </a:lstStyle>
            <a:p>
              <a:r>
                <a:t>Policy-based methods</a:t>
              </a:r>
            </a:p>
          </p:txBody>
        </p:sp>
      </p:grpSp>
    </p:spTree>
    <p:extLst>
      <p:ext uri="{BB962C8B-B14F-4D97-AF65-F5344CB8AC3E}">
        <p14:creationId xmlns:p14="http://schemas.microsoft.com/office/powerpoint/2010/main" val="214275230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MACHINE LEARNING</a:t>
            </a:r>
          </a:p>
        </p:txBody>
      </p:sp>
      <p:sp>
        <p:nvSpPr>
          <p:cNvPr id="291" name="Shape 291"/>
          <p:cNvSpPr/>
          <p:nvPr/>
        </p:nvSpPr>
        <p:spPr>
          <a:xfrm rot="5400000">
            <a:off x="6818837"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292" name="Shape 292"/>
          <p:cNvSpPr/>
          <p:nvPr/>
        </p:nvSpPr>
        <p:spPr>
          <a:xfrm>
            <a:off x="1263836" y="4881040"/>
            <a:ext cx="2661299"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lgn="ctr">
              <a:defRPr sz="4300">
                <a:solidFill>
                  <a:srgbClr val="FF9F00"/>
                </a:solidFill>
                <a:latin typeface="Bebas Neue Regular"/>
                <a:ea typeface="Bebas Neue Regular"/>
                <a:cs typeface="Bebas Neue Regular"/>
                <a:sym typeface="Bebas Neue Regular"/>
              </a:defRPr>
            </a:lvl1pPr>
          </a:lstStyle>
          <a:p>
            <a:r>
              <a:t>SUPERVISED</a:t>
            </a:r>
          </a:p>
        </p:txBody>
      </p:sp>
      <p:sp>
        <p:nvSpPr>
          <p:cNvPr id="293" name="Shape 293"/>
          <p:cNvSpPr/>
          <p:nvPr/>
        </p:nvSpPr>
        <p:spPr>
          <a:xfrm>
            <a:off x="8415814" y="4880952"/>
            <a:ext cx="2814610"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lgn="ctr">
              <a:defRPr sz="4300">
                <a:solidFill>
                  <a:srgbClr val="FF9F00"/>
                </a:solidFill>
                <a:latin typeface="Bebas Neue Regular"/>
                <a:ea typeface="Bebas Neue Regular"/>
                <a:cs typeface="Bebas Neue Regular"/>
                <a:sym typeface="Bebas Neue Regular"/>
              </a:defRPr>
            </a:lvl1pPr>
          </a:lstStyle>
          <a:p>
            <a:r>
              <a:t>REINFORCEMENT</a:t>
            </a:r>
          </a:p>
        </p:txBody>
      </p:sp>
      <p:sp>
        <p:nvSpPr>
          <p:cNvPr id="294" name="Shape 294"/>
          <p:cNvSpPr/>
          <p:nvPr/>
        </p:nvSpPr>
        <p:spPr>
          <a:xfrm>
            <a:off x="4878154" y="4880997"/>
            <a:ext cx="2661298"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lgn="ctr">
              <a:defRPr sz="4300">
                <a:solidFill>
                  <a:srgbClr val="FF9F00"/>
                </a:solidFill>
                <a:latin typeface="Bebas Neue Regular"/>
                <a:ea typeface="Bebas Neue Regular"/>
                <a:cs typeface="Bebas Neue Regular"/>
                <a:sym typeface="Bebas Neue Regular"/>
              </a:defRPr>
            </a:lvl1pPr>
          </a:lstStyle>
          <a:p>
            <a:r>
              <a:t>UNSUPERVISED</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Shape 790"/>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791" name="Shape 791"/>
          <p:cNvSpPr/>
          <p:nvPr/>
        </p:nvSpPr>
        <p:spPr>
          <a:xfrm>
            <a:off x="3020191" y="4441809"/>
            <a:ext cx="6967805" cy="22077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7000">
                <a:solidFill>
                  <a:srgbClr val="FFFFFF"/>
                </a:solidFill>
                <a:latin typeface="Bebas Neue Regular"/>
                <a:ea typeface="Bebas Neue Regular"/>
                <a:cs typeface="Bebas Neue Regular"/>
                <a:sym typeface="Bebas Neue Regular"/>
              </a:defRPr>
            </a:pPr>
            <a:r>
              <a:t>Code session 1: </a:t>
            </a:r>
          </a:p>
          <a:p>
            <a:pPr>
              <a:defRPr sz="7000">
                <a:solidFill>
                  <a:srgbClr val="FFFFFF"/>
                </a:solidFill>
                <a:latin typeface="Bebas Neue Regular"/>
                <a:ea typeface="Bebas Neue Regular"/>
                <a:cs typeface="Bebas Neue Regular"/>
                <a:sym typeface="Bebas Neue Regular"/>
              </a:defRPr>
            </a:pPr>
            <a:r>
              <a:t>gym exploration</a:t>
            </a:r>
          </a:p>
        </p:txBody>
      </p:sp>
      <p:sp>
        <p:nvSpPr>
          <p:cNvPr id="792" name="Shape 792"/>
          <p:cNvSpPr/>
          <p:nvPr/>
        </p:nvSpPr>
        <p:spPr>
          <a:xfrm>
            <a:off x="2715112" y="4585213"/>
            <a:ext cx="166198" cy="5255179"/>
          </a:xfrm>
          <a:prstGeom prst="rect">
            <a:avLst/>
          </a:prstGeom>
          <a:solidFill>
            <a:srgbClr val="FFFFFF"/>
          </a:solidFill>
          <a:ln w="12700">
            <a:miter lim="400000"/>
          </a:ln>
        </p:spPr>
        <p:txBody>
          <a:bodyPr lIns="24383" tIns="24383" rIns="24383" bIns="24383" anchor="ctr"/>
          <a:lstStyle/>
          <a:p>
            <a:pPr algn="ctr">
              <a:defRPr sz="2600">
                <a:solidFill>
                  <a:srgbClr val="FFFFFF"/>
                </a:solidFill>
                <a:latin typeface="Calibri"/>
                <a:ea typeface="Calibri"/>
                <a:cs typeface="Calibri"/>
                <a:sym typeface="Calibri"/>
              </a:defRPr>
            </a:pPr>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OpenAi’s gym basics</a:t>
            </a:r>
          </a:p>
        </p:txBody>
      </p:sp>
      <p:sp>
        <p:nvSpPr>
          <p:cNvPr id="795" name="Shape 795"/>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796" name="Shape 796"/>
          <p:cNvSpPr/>
          <p:nvPr/>
        </p:nvSpPr>
        <p:spPr>
          <a:xfrm>
            <a:off x="757771" y="3148487"/>
            <a:ext cx="9005921" cy="41672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11726" indent="-311726"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Import: import gym</a:t>
            </a:r>
          </a:p>
          <a:p>
            <a:pPr marL="311726" indent="-311726"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Load environment: env = gym.make(‘SpaceInvaders-v0’)</a:t>
            </a:r>
          </a:p>
          <a:p>
            <a:pPr marL="311726" indent="-311726"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Start episode: env.reset</a:t>
            </a:r>
          </a:p>
          <a:p>
            <a:pPr marL="311726" indent="-311726"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Display the environment: env.render()</a:t>
            </a:r>
          </a:p>
          <a:p>
            <a:pPr marL="290945" indent="-290945"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Evaluate an action: env.step(action)</a:t>
            </a:r>
          </a:p>
          <a:p>
            <a:pPr marL="755372" lvl="1" indent="-298172" defTabSz="1300480">
              <a:spcBef>
                <a:spcPts val="700"/>
              </a:spcBef>
              <a:buClr>
                <a:srgbClr val="607491"/>
              </a:buClr>
              <a:buSzPct val="100000"/>
              <a:buFont typeface="Arial"/>
              <a:buChar char="‣"/>
              <a:defRPr sz="2500">
                <a:solidFill>
                  <a:srgbClr val="000000"/>
                </a:solidFill>
                <a:latin typeface="Lato Light"/>
                <a:ea typeface="Lato Light"/>
                <a:cs typeface="Lato Light"/>
                <a:sym typeface="Lato Light"/>
              </a:defRPr>
            </a:pPr>
            <a:r>
              <a:t>It returns an observation, a reward, if it’s finished and some info on the environment</a:t>
            </a:r>
          </a:p>
          <a:p>
            <a:pPr marL="755372" lvl="1" indent="-298172" defTabSz="1300480">
              <a:spcBef>
                <a:spcPts val="700"/>
              </a:spcBef>
              <a:buClr>
                <a:srgbClr val="607491"/>
              </a:buClr>
              <a:buSzPct val="100000"/>
              <a:buFont typeface="Arial"/>
              <a:buChar char="‣"/>
              <a:defRPr sz="2500">
                <a:solidFill>
                  <a:srgbClr val="000000"/>
                </a:solidFill>
                <a:latin typeface="Lato Light"/>
                <a:ea typeface="Lato Light"/>
                <a:cs typeface="Lato Light"/>
                <a:sym typeface="Lato Light"/>
              </a:defRPr>
            </a:pPr>
            <a:r>
              <a:t>observation, reward, done, info = env.step(action)</a:t>
            </a:r>
          </a:p>
          <a:p>
            <a:pPr marL="290945" indent="-290945"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You can start with 20 episodes with 100 time steps each</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799" name="Shape 799"/>
          <p:cNvSpPr/>
          <p:nvPr/>
        </p:nvSpPr>
        <p:spPr>
          <a:xfrm>
            <a:off x="3020191" y="4441809"/>
            <a:ext cx="6967805" cy="22077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7000">
                <a:solidFill>
                  <a:srgbClr val="FFFFFF"/>
                </a:solidFill>
                <a:latin typeface="Bebas Neue Regular"/>
                <a:ea typeface="Bebas Neue Regular"/>
                <a:cs typeface="Bebas Neue Regular"/>
                <a:sym typeface="Bebas Neue Regular"/>
              </a:defRPr>
            </a:lvl1pPr>
          </a:lstStyle>
          <a:p>
            <a:r>
              <a:t>Markov Decision Process</a:t>
            </a:r>
          </a:p>
        </p:txBody>
      </p:sp>
      <p:sp>
        <p:nvSpPr>
          <p:cNvPr id="800" name="Shape 800"/>
          <p:cNvSpPr/>
          <p:nvPr/>
        </p:nvSpPr>
        <p:spPr>
          <a:xfrm>
            <a:off x="2715112" y="4585213"/>
            <a:ext cx="166198" cy="5255179"/>
          </a:xfrm>
          <a:prstGeom prst="rect">
            <a:avLst/>
          </a:prstGeom>
          <a:solidFill>
            <a:srgbClr val="FFFFFF"/>
          </a:solidFill>
          <a:ln w="12700">
            <a:miter lim="400000"/>
          </a:ln>
        </p:spPr>
        <p:txBody>
          <a:bodyPr lIns="24383" tIns="24383" rIns="24383" bIns="24383" anchor="ctr"/>
          <a:lstStyle/>
          <a:p>
            <a:pPr algn="ctr">
              <a:defRPr sz="2600">
                <a:solidFill>
                  <a:srgbClr val="FFFFFF"/>
                </a:solidFill>
                <a:latin typeface="Calibri"/>
                <a:ea typeface="Calibri"/>
                <a:cs typeface="Calibri"/>
                <a:sym typeface="Calibri"/>
              </a:defRPr>
            </a:pPr>
            <a:endParaRPr/>
          </a:p>
        </p:txBody>
      </p:sp>
    </p:spTree>
    <p:extLst>
      <p:ext uri="{BB962C8B-B14F-4D97-AF65-F5344CB8AC3E}">
        <p14:creationId xmlns:p14="http://schemas.microsoft.com/office/powerpoint/2010/main" val="1124340963"/>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Markov Decision Process</a:t>
            </a:r>
          </a:p>
        </p:txBody>
      </p:sp>
      <p:sp>
        <p:nvSpPr>
          <p:cNvPr id="803" name="Shape 80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804" name="Shape 804"/>
          <p:cNvSpPr/>
          <p:nvPr/>
        </p:nvSpPr>
        <p:spPr>
          <a:xfrm>
            <a:off x="3196614" y="5258901"/>
            <a:ext cx="1237299"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300">
                <a:solidFill>
                  <a:srgbClr val="607491"/>
                </a:solidFill>
                <a:latin typeface="Bebas Neue Regular"/>
                <a:ea typeface="Bebas Neue Regular"/>
                <a:cs typeface="Bebas Neue Regular"/>
                <a:sym typeface="Bebas Neue Regular"/>
              </a:defRPr>
            </a:lvl1pPr>
          </a:lstStyle>
          <a:p>
            <a:r>
              <a:t>Agent</a:t>
            </a:r>
          </a:p>
        </p:txBody>
      </p:sp>
      <p:sp>
        <p:nvSpPr>
          <p:cNvPr id="805" name="Shape 805"/>
          <p:cNvSpPr/>
          <p:nvPr/>
        </p:nvSpPr>
        <p:spPr>
          <a:xfrm>
            <a:off x="7260617" y="5258901"/>
            <a:ext cx="2414803"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300">
                <a:solidFill>
                  <a:srgbClr val="607491"/>
                </a:solidFill>
                <a:latin typeface="Bebas Neue Regular"/>
                <a:ea typeface="Bebas Neue Regular"/>
                <a:cs typeface="Bebas Neue Regular"/>
                <a:sym typeface="Bebas Neue Regular"/>
              </a:defRPr>
            </a:lvl1pPr>
          </a:lstStyle>
          <a:p>
            <a:r>
              <a:t>Environment</a:t>
            </a:r>
          </a:p>
        </p:txBody>
      </p:sp>
      <p:sp>
        <p:nvSpPr>
          <p:cNvPr id="806" name="Shape 806"/>
          <p:cNvSpPr/>
          <p:nvPr/>
        </p:nvSpPr>
        <p:spPr>
          <a:xfrm>
            <a:off x="5655638" y="4130711"/>
            <a:ext cx="577893"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D3E146"/>
                </a:solidFill>
                <a:latin typeface="Bebas Neue Regular"/>
                <a:ea typeface="Bebas Neue Regular"/>
                <a:cs typeface="Bebas Neue Regular"/>
                <a:sym typeface="Bebas Neue Regular"/>
              </a:defRPr>
            </a:pPr>
            <a:r>
              <a:t> a</a:t>
            </a:r>
            <a:r>
              <a:rPr baseline="-5998"/>
              <a:t>t</a:t>
            </a:r>
          </a:p>
        </p:txBody>
      </p:sp>
      <p:sp>
        <p:nvSpPr>
          <p:cNvPr id="807" name="Shape 807"/>
          <p:cNvSpPr/>
          <p:nvPr/>
        </p:nvSpPr>
        <p:spPr>
          <a:xfrm>
            <a:off x="5740420" y="6325961"/>
            <a:ext cx="408327"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A3C6D4"/>
                </a:solidFill>
                <a:latin typeface="Bebas Neue Regular"/>
                <a:ea typeface="Bebas Neue Regular"/>
                <a:cs typeface="Bebas Neue Regular"/>
                <a:sym typeface="Bebas Neue Regular"/>
              </a:defRPr>
            </a:pPr>
            <a:r>
              <a:t>R</a:t>
            </a:r>
            <a:r>
              <a:rPr baseline="-5998"/>
              <a:t>t</a:t>
            </a:r>
          </a:p>
        </p:txBody>
      </p:sp>
      <p:sp>
        <p:nvSpPr>
          <p:cNvPr id="808" name="Shape 808"/>
          <p:cNvSpPr/>
          <p:nvPr/>
        </p:nvSpPr>
        <p:spPr>
          <a:xfrm>
            <a:off x="7311259" y="6154511"/>
            <a:ext cx="757026"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FF9F00"/>
                </a:solidFill>
                <a:latin typeface="Bebas Neue Regular"/>
                <a:ea typeface="Bebas Neue Regular"/>
                <a:cs typeface="Bebas Neue Regular"/>
                <a:sym typeface="Bebas Neue Regular"/>
              </a:defRPr>
            </a:pPr>
            <a:r>
              <a:t>R</a:t>
            </a:r>
            <a:r>
              <a:rPr baseline="-5998"/>
              <a:t>t+1</a:t>
            </a:r>
          </a:p>
        </p:txBody>
      </p:sp>
      <p:sp>
        <p:nvSpPr>
          <p:cNvPr id="809" name="Shape 809"/>
          <p:cNvSpPr/>
          <p:nvPr/>
        </p:nvSpPr>
        <p:spPr>
          <a:xfrm>
            <a:off x="9051159" y="6154511"/>
            <a:ext cx="757026"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FF9F00"/>
                </a:solidFill>
                <a:latin typeface="Bebas Neue Regular"/>
                <a:ea typeface="Bebas Neue Regular"/>
                <a:cs typeface="Bebas Neue Regular"/>
                <a:sym typeface="Bebas Neue Regular"/>
              </a:defRPr>
            </a:pPr>
            <a:r>
              <a:t>s</a:t>
            </a:r>
            <a:r>
              <a:rPr baseline="-5998"/>
              <a:t>t+1</a:t>
            </a:r>
          </a:p>
        </p:txBody>
      </p:sp>
      <p:sp>
        <p:nvSpPr>
          <p:cNvPr id="810" name="Shape 810"/>
          <p:cNvSpPr/>
          <p:nvPr/>
        </p:nvSpPr>
        <p:spPr>
          <a:xfrm>
            <a:off x="5740420" y="7567203"/>
            <a:ext cx="408327"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A3C6D4"/>
                </a:solidFill>
                <a:latin typeface="Bebas Neue Regular"/>
                <a:ea typeface="Bebas Neue Regular"/>
                <a:cs typeface="Bebas Neue Regular"/>
                <a:sym typeface="Bebas Neue Regular"/>
              </a:defRPr>
            </a:pPr>
            <a:r>
              <a:t>S</a:t>
            </a:r>
            <a:r>
              <a:rPr baseline="-5998"/>
              <a:t>t</a:t>
            </a:r>
          </a:p>
        </p:txBody>
      </p:sp>
      <p:sp>
        <p:nvSpPr>
          <p:cNvPr id="811" name="Shape 811"/>
          <p:cNvSpPr/>
          <p:nvPr/>
        </p:nvSpPr>
        <p:spPr>
          <a:xfrm rot="5400000">
            <a:off x="8328315" y="4450341"/>
            <a:ext cx="757025" cy="757025"/>
          </a:xfrm>
          <a:prstGeom prst="rightArrow">
            <a:avLst>
              <a:gd name="adj1" fmla="val 32000"/>
              <a:gd name="adj2" fmla="val 64000"/>
            </a:avLst>
          </a:prstGeom>
          <a:solidFill>
            <a:srgbClr val="D3E146"/>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12" name="Shape 812"/>
          <p:cNvSpPr/>
          <p:nvPr/>
        </p:nvSpPr>
        <p:spPr>
          <a:xfrm>
            <a:off x="8585386" y="3763228"/>
            <a:ext cx="242885" cy="709170"/>
          </a:xfrm>
          <a:prstGeom prst="rect">
            <a:avLst/>
          </a:prstGeom>
          <a:solidFill>
            <a:srgbClr val="D3E146"/>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13" name="Shape 813"/>
          <p:cNvSpPr/>
          <p:nvPr/>
        </p:nvSpPr>
        <p:spPr>
          <a:xfrm rot="16200000">
            <a:off x="6086288" y="1284986"/>
            <a:ext cx="242885" cy="5199366"/>
          </a:xfrm>
          <a:prstGeom prst="rect">
            <a:avLst/>
          </a:prstGeom>
          <a:solidFill>
            <a:srgbClr val="D3E146"/>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14" name="Shape 814"/>
          <p:cNvSpPr/>
          <p:nvPr/>
        </p:nvSpPr>
        <p:spPr>
          <a:xfrm>
            <a:off x="3581584" y="3763228"/>
            <a:ext cx="242885" cy="1444139"/>
          </a:xfrm>
          <a:prstGeom prst="rect">
            <a:avLst/>
          </a:prstGeom>
          <a:solidFill>
            <a:srgbClr val="D3E146"/>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15" name="Shape 815"/>
          <p:cNvSpPr/>
          <p:nvPr/>
        </p:nvSpPr>
        <p:spPr>
          <a:xfrm rot="16200000">
            <a:off x="3050207" y="6138100"/>
            <a:ext cx="757026" cy="408328"/>
          </a:xfrm>
          <a:prstGeom prst="rightArrow">
            <a:avLst>
              <a:gd name="adj1" fmla="val 32000"/>
              <a:gd name="adj2" fmla="val 118654"/>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16" name="Shape 816"/>
          <p:cNvSpPr/>
          <p:nvPr/>
        </p:nvSpPr>
        <p:spPr>
          <a:xfrm rot="10800000">
            <a:off x="3363093" y="6650073"/>
            <a:ext cx="131254" cy="899671"/>
          </a:xfrm>
          <a:prstGeom prst="rect">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17" name="Shape 817"/>
          <p:cNvSpPr/>
          <p:nvPr/>
        </p:nvSpPr>
        <p:spPr>
          <a:xfrm rot="5400000">
            <a:off x="6095238" y="4808477"/>
            <a:ext cx="124896" cy="5344863"/>
          </a:xfrm>
          <a:prstGeom prst="rect">
            <a:avLst/>
          </a:prstGeom>
          <a:solidFill>
            <a:srgbClr val="A3C6D4"/>
          </a:solidFill>
          <a:ln w="12700">
            <a:miter lim="400000"/>
          </a:ln>
        </p:spPr>
        <p:txBody>
          <a:bodyPr lIns="24383" tIns="24383" rIns="24383" bIns="24383" anchor="ctr"/>
          <a:lstStyle/>
          <a:p>
            <a:pPr>
              <a:defRPr sz="2700">
                <a:latin typeface="Calibri"/>
                <a:ea typeface="Calibri"/>
                <a:cs typeface="Calibri"/>
                <a:sym typeface="Calibri"/>
              </a:defRPr>
            </a:pPr>
            <a:endParaRPr/>
          </a:p>
        </p:txBody>
      </p:sp>
      <p:sp>
        <p:nvSpPr>
          <p:cNvPr id="818" name="Shape 818"/>
          <p:cNvSpPr/>
          <p:nvPr/>
        </p:nvSpPr>
        <p:spPr>
          <a:xfrm rot="16200000">
            <a:off x="3575298" y="6142418"/>
            <a:ext cx="757026" cy="408327"/>
          </a:xfrm>
          <a:prstGeom prst="rightArrow">
            <a:avLst>
              <a:gd name="adj1" fmla="val 32000"/>
              <a:gd name="adj2" fmla="val 118654"/>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19" name="Shape 819"/>
          <p:cNvSpPr/>
          <p:nvPr/>
        </p:nvSpPr>
        <p:spPr>
          <a:xfrm rot="10800000">
            <a:off x="3888182" y="6715652"/>
            <a:ext cx="131254" cy="433541"/>
          </a:xfrm>
          <a:prstGeom prst="rect">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20" name="Shape 820"/>
          <p:cNvSpPr/>
          <p:nvPr/>
        </p:nvSpPr>
        <p:spPr>
          <a:xfrm rot="5400000">
            <a:off x="6037505" y="4888138"/>
            <a:ext cx="124896" cy="4423541"/>
          </a:xfrm>
          <a:prstGeom prst="rect">
            <a:avLst/>
          </a:prstGeom>
          <a:solidFill>
            <a:srgbClr val="A3C6D4"/>
          </a:solidFill>
          <a:ln w="12700">
            <a:miter lim="400000"/>
          </a:ln>
        </p:spPr>
        <p:txBody>
          <a:bodyPr lIns="24383" tIns="24383" rIns="24383" bIns="24383" anchor="ctr"/>
          <a:lstStyle/>
          <a:p>
            <a:pPr>
              <a:defRPr sz="2700">
                <a:latin typeface="Calibri"/>
                <a:ea typeface="Calibri"/>
                <a:cs typeface="Calibri"/>
                <a:sym typeface="Calibri"/>
              </a:defRPr>
            </a:pPr>
            <a:endParaRPr/>
          </a:p>
        </p:txBody>
      </p:sp>
      <p:sp>
        <p:nvSpPr>
          <p:cNvPr id="821" name="Shape 821"/>
          <p:cNvSpPr/>
          <p:nvPr/>
        </p:nvSpPr>
        <p:spPr>
          <a:xfrm>
            <a:off x="8263187" y="5972216"/>
            <a:ext cx="2" cy="899671"/>
          </a:xfrm>
          <a:prstGeom prst="line">
            <a:avLst/>
          </a:prstGeom>
          <a:ln w="76200">
            <a:solidFill>
              <a:srgbClr val="FF9F00"/>
            </a:solidFill>
            <a:tailEnd type="triangle"/>
          </a:ln>
        </p:spPr>
        <p:txBody>
          <a:bodyPr lIns="45718" tIns="45718" rIns="45718" bIns="45718"/>
          <a:lstStyle/>
          <a:p>
            <a:endParaRPr/>
          </a:p>
        </p:txBody>
      </p:sp>
      <p:sp>
        <p:nvSpPr>
          <p:cNvPr id="822" name="Shape 822"/>
          <p:cNvSpPr/>
          <p:nvPr/>
        </p:nvSpPr>
        <p:spPr>
          <a:xfrm>
            <a:off x="8771187" y="5972216"/>
            <a:ext cx="2" cy="1306763"/>
          </a:xfrm>
          <a:prstGeom prst="line">
            <a:avLst/>
          </a:prstGeom>
          <a:ln w="76200">
            <a:solidFill>
              <a:srgbClr val="FF9F00"/>
            </a:solidFill>
            <a:tailEnd type="triangle"/>
          </a:ln>
        </p:spPr>
        <p:txBody>
          <a:bodyPr lIns="45718" tIns="45718" rIns="45718" bIns="45718"/>
          <a:lstStyle/>
          <a:p>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hape 824"/>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Markov Decision Process</a:t>
            </a:r>
          </a:p>
        </p:txBody>
      </p:sp>
      <p:sp>
        <p:nvSpPr>
          <p:cNvPr id="825" name="Shape 825"/>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826" name="Shape 826"/>
          <p:cNvSpPr/>
          <p:nvPr/>
        </p:nvSpPr>
        <p:spPr>
          <a:xfrm>
            <a:off x="3196614" y="5258901"/>
            <a:ext cx="1237299"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300">
                <a:solidFill>
                  <a:srgbClr val="607491"/>
                </a:solidFill>
                <a:latin typeface="Bebas Neue Regular"/>
                <a:ea typeface="Bebas Neue Regular"/>
                <a:cs typeface="Bebas Neue Regular"/>
                <a:sym typeface="Bebas Neue Regular"/>
              </a:defRPr>
            </a:lvl1pPr>
          </a:lstStyle>
          <a:p>
            <a:r>
              <a:t>Agent</a:t>
            </a:r>
          </a:p>
        </p:txBody>
      </p:sp>
      <p:sp>
        <p:nvSpPr>
          <p:cNvPr id="827" name="Shape 827"/>
          <p:cNvSpPr/>
          <p:nvPr/>
        </p:nvSpPr>
        <p:spPr>
          <a:xfrm>
            <a:off x="7260617" y="5258901"/>
            <a:ext cx="2414803"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300">
                <a:solidFill>
                  <a:srgbClr val="607491"/>
                </a:solidFill>
                <a:latin typeface="Bebas Neue Regular"/>
                <a:ea typeface="Bebas Neue Regular"/>
                <a:cs typeface="Bebas Neue Regular"/>
                <a:sym typeface="Bebas Neue Regular"/>
              </a:defRPr>
            </a:lvl1pPr>
          </a:lstStyle>
          <a:p>
            <a:r>
              <a:t>Environment</a:t>
            </a:r>
          </a:p>
        </p:txBody>
      </p:sp>
      <p:sp>
        <p:nvSpPr>
          <p:cNvPr id="828" name="Shape 828"/>
          <p:cNvSpPr/>
          <p:nvPr/>
        </p:nvSpPr>
        <p:spPr>
          <a:xfrm>
            <a:off x="5655638" y="4130711"/>
            <a:ext cx="577893"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D3E146"/>
                </a:solidFill>
                <a:latin typeface="Bebas Neue Regular"/>
                <a:ea typeface="Bebas Neue Regular"/>
                <a:cs typeface="Bebas Neue Regular"/>
                <a:sym typeface="Bebas Neue Regular"/>
              </a:defRPr>
            </a:pPr>
            <a:r>
              <a:t> a</a:t>
            </a:r>
            <a:r>
              <a:rPr baseline="-5998"/>
              <a:t>t</a:t>
            </a:r>
          </a:p>
        </p:txBody>
      </p:sp>
      <p:sp>
        <p:nvSpPr>
          <p:cNvPr id="829" name="Shape 829"/>
          <p:cNvSpPr/>
          <p:nvPr/>
        </p:nvSpPr>
        <p:spPr>
          <a:xfrm>
            <a:off x="5740420" y="6325961"/>
            <a:ext cx="408327"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A3C6D4"/>
                </a:solidFill>
                <a:latin typeface="Bebas Neue Regular"/>
                <a:ea typeface="Bebas Neue Regular"/>
                <a:cs typeface="Bebas Neue Regular"/>
                <a:sym typeface="Bebas Neue Regular"/>
              </a:defRPr>
            </a:pPr>
            <a:r>
              <a:t>R</a:t>
            </a:r>
            <a:r>
              <a:rPr baseline="-5998"/>
              <a:t>t</a:t>
            </a:r>
          </a:p>
        </p:txBody>
      </p:sp>
      <p:sp>
        <p:nvSpPr>
          <p:cNvPr id="830" name="Shape 830"/>
          <p:cNvSpPr/>
          <p:nvPr/>
        </p:nvSpPr>
        <p:spPr>
          <a:xfrm>
            <a:off x="7311259" y="6154511"/>
            <a:ext cx="757026"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FF9F00"/>
                </a:solidFill>
                <a:latin typeface="Bebas Neue Regular"/>
                <a:ea typeface="Bebas Neue Regular"/>
                <a:cs typeface="Bebas Neue Regular"/>
                <a:sym typeface="Bebas Neue Regular"/>
              </a:defRPr>
            </a:pPr>
            <a:r>
              <a:t>R</a:t>
            </a:r>
            <a:r>
              <a:rPr baseline="-5998"/>
              <a:t>t+1</a:t>
            </a:r>
          </a:p>
        </p:txBody>
      </p:sp>
      <p:sp>
        <p:nvSpPr>
          <p:cNvPr id="831" name="Shape 831"/>
          <p:cNvSpPr/>
          <p:nvPr/>
        </p:nvSpPr>
        <p:spPr>
          <a:xfrm>
            <a:off x="9051159" y="6154511"/>
            <a:ext cx="757026"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FF9F00"/>
                </a:solidFill>
                <a:latin typeface="Bebas Neue Regular"/>
                <a:ea typeface="Bebas Neue Regular"/>
                <a:cs typeface="Bebas Neue Regular"/>
                <a:sym typeface="Bebas Neue Regular"/>
              </a:defRPr>
            </a:pPr>
            <a:r>
              <a:t>s</a:t>
            </a:r>
            <a:r>
              <a:rPr baseline="-5998"/>
              <a:t>t+1</a:t>
            </a:r>
          </a:p>
        </p:txBody>
      </p:sp>
      <p:sp>
        <p:nvSpPr>
          <p:cNvPr id="832" name="Shape 832"/>
          <p:cNvSpPr/>
          <p:nvPr/>
        </p:nvSpPr>
        <p:spPr>
          <a:xfrm>
            <a:off x="5740420" y="7567203"/>
            <a:ext cx="408327"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300">
                <a:solidFill>
                  <a:srgbClr val="A3C6D4"/>
                </a:solidFill>
                <a:latin typeface="Bebas Neue Regular"/>
                <a:ea typeface="Bebas Neue Regular"/>
                <a:cs typeface="Bebas Neue Regular"/>
                <a:sym typeface="Bebas Neue Regular"/>
              </a:defRPr>
            </a:pPr>
            <a:r>
              <a:t>S</a:t>
            </a:r>
            <a:r>
              <a:rPr baseline="-5998"/>
              <a:t>t</a:t>
            </a:r>
          </a:p>
        </p:txBody>
      </p:sp>
      <p:sp>
        <p:nvSpPr>
          <p:cNvPr id="833" name="Shape 833"/>
          <p:cNvSpPr/>
          <p:nvPr/>
        </p:nvSpPr>
        <p:spPr>
          <a:xfrm rot="5400000">
            <a:off x="8328315" y="4450341"/>
            <a:ext cx="757025" cy="757025"/>
          </a:xfrm>
          <a:prstGeom prst="rightArrow">
            <a:avLst>
              <a:gd name="adj1" fmla="val 32000"/>
              <a:gd name="adj2" fmla="val 64000"/>
            </a:avLst>
          </a:prstGeom>
          <a:solidFill>
            <a:srgbClr val="D3E146"/>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34" name="Shape 834"/>
          <p:cNvSpPr/>
          <p:nvPr/>
        </p:nvSpPr>
        <p:spPr>
          <a:xfrm>
            <a:off x="8585386" y="3763228"/>
            <a:ext cx="242885" cy="709170"/>
          </a:xfrm>
          <a:prstGeom prst="rect">
            <a:avLst/>
          </a:prstGeom>
          <a:solidFill>
            <a:srgbClr val="D3E146"/>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35" name="Shape 835"/>
          <p:cNvSpPr/>
          <p:nvPr/>
        </p:nvSpPr>
        <p:spPr>
          <a:xfrm rot="16200000">
            <a:off x="6086288" y="1284986"/>
            <a:ext cx="242885" cy="5199366"/>
          </a:xfrm>
          <a:prstGeom prst="rect">
            <a:avLst/>
          </a:prstGeom>
          <a:solidFill>
            <a:srgbClr val="D3E146"/>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36" name="Shape 836"/>
          <p:cNvSpPr/>
          <p:nvPr/>
        </p:nvSpPr>
        <p:spPr>
          <a:xfrm>
            <a:off x="3581584" y="3763228"/>
            <a:ext cx="242885" cy="1444139"/>
          </a:xfrm>
          <a:prstGeom prst="rect">
            <a:avLst/>
          </a:prstGeom>
          <a:solidFill>
            <a:srgbClr val="D3E146"/>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37" name="Shape 837"/>
          <p:cNvSpPr/>
          <p:nvPr/>
        </p:nvSpPr>
        <p:spPr>
          <a:xfrm rot="16200000">
            <a:off x="3050207" y="6138100"/>
            <a:ext cx="757026" cy="408328"/>
          </a:xfrm>
          <a:prstGeom prst="rightArrow">
            <a:avLst>
              <a:gd name="adj1" fmla="val 32000"/>
              <a:gd name="adj2" fmla="val 118654"/>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38" name="Shape 838"/>
          <p:cNvSpPr/>
          <p:nvPr/>
        </p:nvSpPr>
        <p:spPr>
          <a:xfrm rot="10800000">
            <a:off x="3363093" y="6650073"/>
            <a:ext cx="131254" cy="899671"/>
          </a:xfrm>
          <a:prstGeom prst="rect">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39" name="Shape 839"/>
          <p:cNvSpPr/>
          <p:nvPr/>
        </p:nvSpPr>
        <p:spPr>
          <a:xfrm rot="5400000">
            <a:off x="6095238" y="4808477"/>
            <a:ext cx="124896" cy="5344863"/>
          </a:xfrm>
          <a:prstGeom prst="rect">
            <a:avLst/>
          </a:prstGeom>
          <a:solidFill>
            <a:srgbClr val="A3C6D4"/>
          </a:solidFill>
          <a:ln w="12700">
            <a:miter lim="400000"/>
          </a:ln>
        </p:spPr>
        <p:txBody>
          <a:bodyPr lIns="24383" tIns="24383" rIns="24383" bIns="24383" anchor="ctr"/>
          <a:lstStyle/>
          <a:p>
            <a:pPr>
              <a:defRPr sz="2700">
                <a:latin typeface="Calibri"/>
                <a:ea typeface="Calibri"/>
                <a:cs typeface="Calibri"/>
                <a:sym typeface="Calibri"/>
              </a:defRPr>
            </a:pPr>
            <a:endParaRPr/>
          </a:p>
        </p:txBody>
      </p:sp>
      <p:sp>
        <p:nvSpPr>
          <p:cNvPr id="840" name="Shape 840"/>
          <p:cNvSpPr/>
          <p:nvPr/>
        </p:nvSpPr>
        <p:spPr>
          <a:xfrm rot="16200000">
            <a:off x="3575298" y="6142418"/>
            <a:ext cx="757026" cy="408327"/>
          </a:xfrm>
          <a:prstGeom prst="rightArrow">
            <a:avLst>
              <a:gd name="adj1" fmla="val 32000"/>
              <a:gd name="adj2" fmla="val 118654"/>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41" name="Shape 841"/>
          <p:cNvSpPr/>
          <p:nvPr/>
        </p:nvSpPr>
        <p:spPr>
          <a:xfrm rot="10800000">
            <a:off x="3888182" y="6715652"/>
            <a:ext cx="131254" cy="433541"/>
          </a:xfrm>
          <a:prstGeom prst="rect">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842" name="Shape 842"/>
          <p:cNvSpPr/>
          <p:nvPr/>
        </p:nvSpPr>
        <p:spPr>
          <a:xfrm rot="5400000">
            <a:off x="6037505" y="4888138"/>
            <a:ext cx="124896" cy="4423541"/>
          </a:xfrm>
          <a:prstGeom prst="rect">
            <a:avLst/>
          </a:prstGeom>
          <a:solidFill>
            <a:srgbClr val="A3C6D4"/>
          </a:solidFill>
          <a:ln w="12700">
            <a:miter lim="400000"/>
          </a:ln>
        </p:spPr>
        <p:txBody>
          <a:bodyPr lIns="24383" tIns="24383" rIns="24383" bIns="24383" anchor="ctr"/>
          <a:lstStyle/>
          <a:p>
            <a:pPr>
              <a:defRPr sz="2700">
                <a:latin typeface="Calibri"/>
                <a:ea typeface="Calibri"/>
                <a:cs typeface="Calibri"/>
                <a:sym typeface="Calibri"/>
              </a:defRPr>
            </a:pPr>
            <a:endParaRPr/>
          </a:p>
        </p:txBody>
      </p:sp>
      <p:sp>
        <p:nvSpPr>
          <p:cNvPr id="843" name="Shape 843"/>
          <p:cNvSpPr/>
          <p:nvPr/>
        </p:nvSpPr>
        <p:spPr>
          <a:xfrm>
            <a:off x="8263187" y="5972216"/>
            <a:ext cx="2" cy="899671"/>
          </a:xfrm>
          <a:prstGeom prst="line">
            <a:avLst/>
          </a:prstGeom>
          <a:ln w="76200">
            <a:solidFill>
              <a:srgbClr val="FF9F00"/>
            </a:solidFill>
            <a:tailEnd type="triangle"/>
          </a:ln>
        </p:spPr>
        <p:txBody>
          <a:bodyPr lIns="45718" tIns="45718" rIns="45718" bIns="45718"/>
          <a:lstStyle/>
          <a:p>
            <a:endParaRPr/>
          </a:p>
        </p:txBody>
      </p:sp>
      <p:sp>
        <p:nvSpPr>
          <p:cNvPr id="844" name="Shape 844"/>
          <p:cNvSpPr/>
          <p:nvPr/>
        </p:nvSpPr>
        <p:spPr>
          <a:xfrm>
            <a:off x="8771187" y="5972216"/>
            <a:ext cx="2" cy="1306763"/>
          </a:xfrm>
          <a:prstGeom prst="line">
            <a:avLst/>
          </a:prstGeom>
          <a:ln w="76200">
            <a:solidFill>
              <a:srgbClr val="FF9F00"/>
            </a:solidFill>
            <a:tailEnd type="triangle"/>
          </a:ln>
        </p:spPr>
        <p:txBody>
          <a:bodyPr lIns="45718" tIns="45718" rIns="45718" bIns="45718"/>
          <a:lstStyle/>
          <a:p>
            <a:endParaRPr/>
          </a:p>
        </p:txBody>
      </p:sp>
      <p:sp>
        <p:nvSpPr>
          <p:cNvPr id="845" name="Shape 845"/>
          <p:cNvSpPr/>
          <p:nvPr/>
        </p:nvSpPr>
        <p:spPr>
          <a:xfrm>
            <a:off x="2804317" y="8605628"/>
            <a:ext cx="7184361"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defRPr sz="3400">
                <a:solidFill>
                  <a:srgbClr val="000000"/>
                </a:solidFill>
                <a:latin typeface="Lato Light"/>
                <a:ea typeface="Lato Light"/>
                <a:cs typeface="Lato Light"/>
                <a:sym typeface="Lato Light"/>
              </a:defRPr>
            </a:pPr>
            <a:r>
              <a:t>p(s’,r|s,a) = Pr{S</a:t>
            </a:r>
            <a:r>
              <a:rPr baseline="-5998"/>
              <a:t>t</a:t>
            </a:r>
            <a:r>
              <a:t>=s’, R</a:t>
            </a:r>
            <a:r>
              <a:rPr baseline="-5998"/>
              <a:t>t</a:t>
            </a:r>
            <a:r>
              <a:t>=r | S</a:t>
            </a:r>
            <a:r>
              <a:rPr baseline="-5998"/>
              <a:t>t-1</a:t>
            </a:r>
            <a:r>
              <a:t>=s, A</a:t>
            </a:r>
            <a:r>
              <a:rPr baseline="-5998"/>
              <a:t>t-1</a:t>
            </a:r>
            <a:r>
              <a:t>=a}</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Shape 847"/>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Markov property</a:t>
            </a:r>
          </a:p>
        </p:txBody>
      </p:sp>
      <p:sp>
        <p:nvSpPr>
          <p:cNvPr id="848" name="Shape 848"/>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849" name="Shape 849"/>
          <p:cNvSpPr/>
          <p:nvPr/>
        </p:nvSpPr>
        <p:spPr>
          <a:xfrm>
            <a:off x="757771" y="3148487"/>
            <a:ext cx="9005921" cy="21987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The following state depends only on the current state and action</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The state must include all info of past agent-interaction environment that will make a difference in the future</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Action: decision we want to learn how to make</a:t>
            </a:r>
          </a:p>
        </p:txBody>
      </p:sp>
      <p:sp>
        <p:nvSpPr>
          <p:cNvPr id="850" name="Shape 850"/>
          <p:cNvSpPr/>
          <p:nvPr/>
        </p:nvSpPr>
        <p:spPr>
          <a:xfrm>
            <a:off x="2928136" y="6319630"/>
            <a:ext cx="7911440"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defRPr sz="3400">
                <a:solidFill>
                  <a:srgbClr val="000000"/>
                </a:solidFill>
                <a:latin typeface="Lato Light"/>
                <a:ea typeface="Lato Light"/>
                <a:cs typeface="Lato Light"/>
                <a:sym typeface="Lato Light"/>
              </a:defRPr>
            </a:pPr>
            <a:r>
              <a:t>p(s</a:t>
            </a:r>
            <a:r>
              <a:rPr baseline="-5998"/>
              <a:t>0</a:t>
            </a:r>
            <a:r>
              <a:t>, r|s, a) = Pr{S</a:t>
            </a:r>
            <a:r>
              <a:rPr baseline="-5998"/>
              <a:t>t</a:t>
            </a:r>
            <a:r>
              <a:t>=s</a:t>
            </a:r>
            <a:r>
              <a:rPr baseline="-5998"/>
              <a:t>0</a:t>
            </a:r>
            <a:r>
              <a:t>, R</a:t>
            </a:r>
            <a:r>
              <a:rPr baseline="-5998"/>
              <a:t>t</a:t>
            </a:r>
            <a:r>
              <a:t>=r | S</a:t>
            </a:r>
            <a:r>
              <a:rPr baseline="-5998"/>
              <a:t>t+1</a:t>
            </a:r>
            <a:r>
              <a:t>=s, A</a:t>
            </a:r>
            <a:r>
              <a:rPr baseline="-5998"/>
              <a:t>t+1</a:t>
            </a:r>
            <a:r>
              <a:t>=a} </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Goal - Episodic</a:t>
            </a:r>
          </a:p>
        </p:txBody>
      </p:sp>
      <p:sp>
        <p:nvSpPr>
          <p:cNvPr id="853" name="Shape 85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854" name="Shape 854"/>
          <p:cNvSpPr/>
          <p:nvPr/>
        </p:nvSpPr>
        <p:spPr>
          <a:xfrm>
            <a:off x="757771" y="3148487"/>
            <a:ext cx="9005921" cy="29607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Goal is the maximisation of the expected value of the cumulative sum of a received scalar signal (called reward).</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The time limit is well defined </a:t>
            </a:r>
            <a:br/>
            <a:r>
              <a:t/>
            </a:r>
            <a:br/>
            <a:r>
              <a:t/>
            </a:r>
            <a:br/>
            <a:endParaRPr/>
          </a:p>
        </p:txBody>
      </p:sp>
      <p:sp>
        <p:nvSpPr>
          <p:cNvPr id="855" name="Shape 855"/>
          <p:cNvSpPr/>
          <p:nvPr/>
        </p:nvSpPr>
        <p:spPr>
          <a:xfrm>
            <a:off x="3562689" y="6319630"/>
            <a:ext cx="5879416" cy="67970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defRPr sz="3400">
                <a:solidFill>
                  <a:srgbClr val="000000"/>
                </a:solidFill>
                <a:latin typeface="Lato Light"/>
                <a:ea typeface="Lato Light"/>
                <a:cs typeface="Lato Light"/>
                <a:sym typeface="Lato Light"/>
              </a:defRPr>
            </a:pPr>
            <a:r>
              <a:t>G</a:t>
            </a:r>
            <a:r>
              <a:rPr baseline="-21647"/>
              <a:t>t</a:t>
            </a:r>
            <a:r>
              <a:t> ≐  R</a:t>
            </a:r>
            <a:r>
              <a:rPr baseline="-21647"/>
              <a:t>t+1</a:t>
            </a:r>
            <a:r>
              <a:t> + R</a:t>
            </a:r>
            <a:r>
              <a:rPr baseline="-21647"/>
              <a:t>t+2</a:t>
            </a:r>
            <a:r>
              <a:t> + R</a:t>
            </a:r>
            <a:r>
              <a:rPr baseline="-21647"/>
              <a:t>t+3</a:t>
            </a:r>
            <a:r>
              <a:t> + ··· + R</a:t>
            </a:r>
            <a:r>
              <a:rPr baseline="-21647"/>
              <a:t>T</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Goal - Continuous</a:t>
            </a:r>
          </a:p>
        </p:txBody>
      </p:sp>
      <p:sp>
        <p:nvSpPr>
          <p:cNvPr id="858" name="Shape 858"/>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859" name="Shape 859"/>
          <p:cNvSpPr/>
          <p:nvPr/>
        </p:nvSpPr>
        <p:spPr>
          <a:xfrm>
            <a:off x="757771" y="3148487"/>
            <a:ext cx="9296963" cy="2020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Goal is the maximisation of the expected value of the cumulative sum of a discounted received scalar signal (called reward). </a:t>
            </a:r>
            <a:br/>
            <a:r>
              <a:t/>
            </a:r>
            <a:br/>
            <a:r>
              <a:t/>
            </a:r>
            <a:br/>
            <a:endParaRPr/>
          </a:p>
        </p:txBody>
      </p:sp>
      <p:sp>
        <p:nvSpPr>
          <p:cNvPr id="860" name="Shape 860"/>
          <p:cNvSpPr/>
          <p:nvPr/>
        </p:nvSpPr>
        <p:spPr>
          <a:xfrm>
            <a:off x="3274319" y="5303630"/>
            <a:ext cx="8550674" cy="739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defRPr sz="3400">
                <a:solidFill>
                  <a:srgbClr val="000000"/>
                </a:solidFill>
                <a:latin typeface="Lato Light"/>
                <a:ea typeface="Lato Light"/>
                <a:cs typeface="Lato Light"/>
                <a:sym typeface="Lato Light"/>
              </a:defRPr>
            </a:pPr>
            <a:r>
              <a:t>G</a:t>
            </a:r>
            <a:r>
              <a:rPr baseline="-21647"/>
              <a:t>t</a:t>
            </a:r>
            <a:r>
              <a:t> ≐  R</a:t>
            </a:r>
            <a:r>
              <a:rPr baseline="-21647"/>
              <a:t>t+1</a:t>
            </a:r>
            <a:r>
              <a:t> +   𝛾R</a:t>
            </a:r>
            <a:r>
              <a:rPr baseline="-21647"/>
              <a:t>t+2</a:t>
            </a:r>
            <a:r>
              <a:t> +   𝛾</a:t>
            </a:r>
            <a:r>
              <a:rPr baseline="30351"/>
              <a:t>2</a:t>
            </a:r>
            <a:r>
              <a:t>R</a:t>
            </a:r>
            <a:r>
              <a:rPr baseline="-21647"/>
              <a:t>t+3</a:t>
            </a:r>
            <a:r>
              <a:t> + ··· =𝛴</a:t>
            </a:r>
            <a:r>
              <a:rPr baseline="-21647"/>
              <a:t>k</a:t>
            </a:r>
            <a:r>
              <a:rPr baseline="30351"/>
              <a:t>∞</a:t>
            </a:r>
            <a:r>
              <a:t> 𝛾</a:t>
            </a:r>
            <a:r>
              <a:rPr baseline="30351"/>
              <a:t>k-t-1</a:t>
            </a:r>
            <a:r>
              <a:t>R</a:t>
            </a:r>
            <a:r>
              <a:rPr baseline="-21647"/>
              <a:t>k</a:t>
            </a:r>
            <a:r>
              <a:t>  </a:t>
            </a:r>
          </a:p>
        </p:txBody>
      </p:sp>
      <p:sp>
        <p:nvSpPr>
          <p:cNvPr id="861" name="Shape 861"/>
          <p:cNvSpPr/>
          <p:nvPr/>
        </p:nvSpPr>
        <p:spPr>
          <a:xfrm>
            <a:off x="757771" y="7466486"/>
            <a:ext cx="9005921" cy="5858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Where the discount rate 𝛾  0 ≤ 𝛾 ≤ 1</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hape 863"/>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Goal - Unified Notation</a:t>
            </a:r>
          </a:p>
        </p:txBody>
      </p:sp>
      <p:sp>
        <p:nvSpPr>
          <p:cNvPr id="864" name="Shape 86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865" name="Shape 865"/>
          <p:cNvSpPr/>
          <p:nvPr/>
        </p:nvSpPr>
        <p:spPr>
          <a:xfrm>
            <a:off x="757771" y="3148487"/>
            <a:ext cx="9296963" cy="13478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Goal is the maximisation of the expected value of the cumulative sum of a discounted (or not) reward.</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Added a “catch all” state for continuous tasks.</a:t>
            </a:r>
          </a:p>
        </p:txBody>
      </p:sp>
      <p:grpSp>
        <p:nvGrpSpPr>
          <p:cNvPr id="891" name="Group 891"/>
          <p:cNvGrpSpPr/>
          <p:nvPr/>
        </p:nvGrpSpPr>
        <p:grpSpPr>
          <a:xfrm>
            <a:off x="1043135" y="5105068"/>
            <a:ext cx="10835046" cy="2689785"/>
            <a:chOff x="0" y="0"/>
            <a:chExt cx="10835045" cy="2689783"/>
          </a:xfrm>
        </p:grpSpPr>
        <p:sp>
          <p:nvSpPr>
            <p:cNvPr id="866" name="Shape 866"/>
            <p:cNvSpPr/>
            <p:nvPr/>
          </p:nvSpPr>
          <p:spPr>
            <a:xfrm>
              <a:off x="8467464" y="20842"/>
              <a:ext cx="944177" cy="3"/>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grpSp>
          <p:nvGrpSpPr>
            <p:cNvPr id="890" name="Group 890"/>
            <p:cNvGrpSpPr/>
            <p:nvPr/>
          </p:nvGrpSpPr>
          <p:grpSpPr>
            <a:xfrm>
              <a:off x="-1" y="-1"/>
              <a:ext cx="10835046" cy="2689785"/>
              <a:chOff x="-1" y="0"/>
              <a:chExt cx="10835045" cy="2689783"/>
            </a:xfrm>
          </p:grpSpPr>
          <p:sp>
            <p:nvSpPr>
              <p:cNvPr id="867" name="Shape 867"/>
              <p:cNvSpPr/>
              <p:nvPr/>
            </p:nvSpPr>
            <p:spPr>
              <a:xfrm>
                <a:off x="1401551" y="601465"/>
                <a:ext cx="1151324"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1</a:t>
                </a:r>
                <a:r>
                  <a:rPr baseline="-15647"/>
                  <a:t>=+1</a:t>
                </a:r>
                <a:r>
                  <a:t> </a:t>
                </a:r>
              </a:p>
            </p:txBody>
          </p:sp>
          <p:sp>
            <p:nvSpPr>
              <p:cNvPr id="868" name="Shape 868"/>
              <p:cNvSpPr/>
              <p:nvPr/>
            </p:nvSpPr>
            <p:spPr>
              <a:xfrm>
                <a:off x="4085981" y="601465"/>
                <a:ext cx="1151324"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2</a:t>
                </a:r>
                <a:r>
                  <a:rPr baseline="-15647"/>
                  <a:t>=+1</a:t>
                </a:r>
                <a:r>
                  <a:t> </a:t>
                </a:r>
              </a:p>
            </p:txBody>
          </p:sp>
          <p:sp>
            <p:nvSpPr>
              <p:cNvPr id="869" name="Shape 869"/>
              <p:cNvSpPr/>
              <p:nvPr/>
            </p:nvSpPr>
            <p:spPr>
              <a:xfrm>
                <a:off x="6770411" y="601465"/>
                <a:ext cx="1151324"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3</a:t>
                </a:r>
                <a:r>
                  <a:rPr baseline="-15647"/>
                  <a:t>=+1</a:t>
                </a:r>
                <a:r>
                  <a:t> </a:t>
                </a:r>
              </a:p>
            </p:txBody>
          </p:sp>
          <p:sp>
            <p:nvSpPr>
              <p:cNvPr id="870" name="Shape 870"/>
              <p:cNvSpPr/>
              <p:nvPr/>
            </p:nvSpPr>
            <p:spPr>
              <a:xfrm>
                <a:off x="9850683" y="601465"/>
                <a:ext cx="984362"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4</a:t>
                </a:r>
                <a:r>
                  <a:rPr baseline="-15647"/>
                  <a:t>=0</a:t>
                </a:r>
                <a:r>
                  <a:t> </a:t>
                </a:r>
              </a:p>
            </p:txBody>
          </p:sp>
          <p:sp>
            <p:nvSpPr>
              <p:cNvPr id="871" name="Shape 871"/>
              <p:cNvSpPr/>
              <p:nvPr/>
            </p:nvSpPr>
            <p:spPr>
              <a:xfrm>
                <a:off x="9850683" y="1294615"/>
                <a:ext cx="984362"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5</a:t>
                </a:r>
                <a:r>
                  <a:rPr baseline="-15647"/>
                  <a:t>=0</a:t>
                </a:r>
                <a:r>
                  <a:t> </a:t>
                </a:r>
              </a:p>
            </p:txBody>
          </p:sp>
          <p:grpSp>
            <p:nvGrpSpPr>
              <p:cNvPr id="874" name="Group 874"/>
              <p:cNvGrpSpPr/>
              <p:nvPr/>
            </p:nvGrpSpPr>
            <p:grpSpPr>
              <a:xfrm>
                <a:off x="-2" y="585715"/>
                <a:ext cx="1270004" cy="1270007"/>
                <a:chOff x="-1" y="0"/>
                <a:chExt cx="1270002" cy="1270005"/>
              </a:xfrm>
            </p:grpSpPr>
            <p:sp>
              <p:nvSpPr>
                <p:cNvPr id="872" name="Shape 872"/>
                <p:cNvSpPr/>
                <p:nvPr/>
              </p:nvSpPr>
              <p:spPr>
                <a:xfrm>
                  <a:off x="383942" y="328929"/>
                  <a:ext cx="502112"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defTabSz="914400">
                    <a:defRPr sz="3400">
                      <a:solidFill>
                        <a:srgbClr val="000000"/>
                      </a:solidFill>
                      <a:latin typeface="Lato Light"/>
                      <a:ea typeface="Lato Light"/>
                      <a:cs typeface="Lato Light"/>
                      <a:sym typeface="Lato Light"/>
                    </a:defRPr>
                  </a:pPr>
                  <a:r>
                    <a:t>S</a:t>
                  </a:r>
                  <a:r>
                    <a:rPr baseline="-5998"/>
                    <a:t>0</a:t>
                  </a:r>
                </a:p>
              </p:txBody>
            </p:sp>
            <p:sp>
              <p:nvSpPr>
                <p:cNvPr id="873" name="Shape 873"/>
                <p:cNvSpPr/>
                <p:nvPr/>
              </p:nvSpPr>
              <p:spPr>
                <a:xfrm>
                  <a:off x="-2" y="0"/>
                  <a:ext cx="1270004" cy="1270006"/>
                </a:xfrm>
                <a:prstGeom prst="ellipse">
                  <a:avLst/>
                </a:prstGeom>
                <a:no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grpSp>
            <p:nvGrpSpPr>
              <p:cNvPr id="877" name="Group 877"/>
              <p:cNvGrpSpPr/>
              <p:nvPr/>
            </p:nvGrpSpPr>
            <p:grpSpPr>
              <a:xfrm>
                <a:off x="2684427" y="585715"/>
                <a:ext cx="1270007" cy="1270007"/>
                <a:chOff x="0" y="0"/>
                <a:chExt cx="1270005" cy="1270005"/>
              </a:xfrm>
            </p:grpSpPr>
            <p:sp>
              <p:nvSpPr>
                <p:cNvPr id="875" name="Shape 875"/>
                <p:cNvSpPr/>
                <p:nvPr/>
              </p:nvSpPr>
              <p:spPr>
                <a:xfrm>
                  <a:off x="383942" y="328930"/>
                  <a:ext cx="502113"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defTabSz="914400">
                    <a:defRPr sz="3400">
                      <a:solidFill>
                        <a:srgbClr val="000000"/>
                      </a:solidFill>
                      <a:latin typeface="Lato Light"/>
                      <a:ea typeface="Lato Light"/>
                      <a:cs typeface="Lato Light"/>
                      <a:sym typeface="Lato Light"/>
                    </a:defRPr>
                  </a:pPr>
                  <a:r>
                    <a:t>S</a:t>
                  </a:r>
                  <a:r>
                    <a:rPr baseline="-5998"/>
                    <a:t>1</a:t>
                  </a:r>
                </a:p>
              </p:txBody>
            </p:sp>
            <p:sp>
              <p:nvSpPr>
                <p:cNvPr id="876" name="Shape 876"/>
                <p:cNvSpPr/>
                <p:nvPr/>
              </p:nvSpPr>
              <p:spPr>
                <a:xfrm>
                  <a:off x="-1" y="0"/>
                  <a:ext cx="1270006" cy="1270006"/>
                </a:xfrm>
                <a:prstGeom prst="ellipse">
                  <a:avLst/>
                </a:prstGeom>
                <a:no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grpSp>
            <p:nvGrpSpPr>
              <p:cNvPr id="880" name="Group 880"/>
              <p:cNvGrpSpPr/>
              <p:nvPr/>
            </p:nvGrpSpPr>
            <p:grpSpPr>
              <a:xfrm>
                <a:off x="5368857" y="585715"/>
                <a:ext cx="1270006" cy="1270007"/>
                <a:chOff x="0" y="0"/>
                <a:chExt cx="1270005" cy="1270005"/>
              </a:xfrm>
            </p:grpSpPr>
            <p:sp>
              <p:nvSpPr>
                <p:cNvPr id="878" name="Shape 878"/>
                <p:cNvSpPr/>
                <p:nvPr/>
              </p:nvSpPr>
              <p:spPr>
                <a:xfrm>
                  <a:off x="383942" y="328930"/>
                  <a:ext cx="502113"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S</a:t>
                  </a:r>
                  <a:r>
                    <a:rPr baseline="-5998"/>
                    <a:t>2</a:t>
                  </a:r>
                </a:p>
              </p:txBody>
            </p:sp>
            <p:sp>
              <p:nvSpPr>
                <p:cNvPr id="879" name="Shape 879"/>
                <p:cNvSpPr/>
                <p:nvPr/>
              </p:nvSpPr>
              <p:spPr>
                <a:xfrm>
                  <a:off x="-1" y="0"/>
                  <a:ext cx="1270006" cy="1270006"/>
                </a:xfrm>
                <a:prstGeom prst="ellipse">
                  <a:avLst/>
                </a:prstGeom>
                <a:no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sp>
            <p:nvSpPr>
              <p:cNvPr id="881" name="Shape 881"/>
              <p:cNvSpPr/>
              <p:nvPr/>
            </p:nvSpPr>
            <p:spPr>
              <a:xfrm>
                <a:off x="1276328" y="1220716"/>
                <a:ext cx="1401774" cy="2"/>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882" name="Shape 882"/>
              <p:cNvSpPr/>
              <p:nvPr/>
            </p:nvSpPr>
            <p:spPr>
              <a:xfrm>
                <a:off x="3960758" y="1220716"/>
                <a:ext cx="1401774" cy="2"/>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883" name="Shape 883"/>
              <p:cNvSpPr/>
              <p:nvPr/>
            </p:nvSpPr>
            <p:spPr>
              <a:xfrm>
                <a:off x="6645187" y="1220716"/>
                <a:ext cx="1401774" cy="2"/>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884" name="Shape 884"/>
              <p:cNvSpPr/>
              <p:nvPr/>
            </p:nvSpPr>
            <p:spPr>
              <a:xfrm>
                <a:off x="8078688" y="641400"/>
                <a:ext cx="656632" cy="1219204"/>
              </a:xfrm>
              <a:prstGeom prst="rect">
                <a:avLst/>
              </a:prstGeom>
              <a:solidFill>
                <a:srgbClr val="FFFFFF"/>
              </a:solid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885" name="Shape 885"/>
              <p:cNvSpPr/>
              <p:nvPr/>
            </p:nvSpPr>
            <p:spPr>
              <a:xfrm flipV="1">
                <a:off x="8407002" y="1991376"/>
                <a:ext cx="3" cy="679707"/>
              </a:xfrm>
              <a:prstGeom prst="line">
                <a:avLst/>
              </a:prstGeom>
              <a:noFill/>
              <a:ln w="50800" cap="flat">
                <a:solidFill>
                  <a:srgbClr val="A3C6D4"/>
                </a:solidFill>
                <a:prstDash val="solid"/>
                <a:miter lim="800000"/>
                <a:tailEnd type="triangle" w="med" len="med"/>
              </a:ln>
              <a:effectLst/>
            </p:spPr>
            <p:txBody>
              <a:bodyPr wrap="square" lIns="45718" tIns="45718" rIns="45718" bIns="45718" numCol="1" anchor="t">
                <a:noAutofit/>
              </a:bodyPr>
              <a:lstStyle/>
              <a:p>
                <a:endParaRPr/>
              </a:p>
            </p:txBody>
          </p:sp>
          <p:sp>
            <p:nvSpPr>
              <p:cNvPr id="886" name="Shape 886"/>
              <p:cNvSpPr/>
              <p:nvPr/>
            </p:nvSpPr>
            <p:spPr>
              <a:xfrm flipV="1">
                <a:off x="9380358" y="13261"/>
                <a:ext cx="3" cy="2676523"/>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887" name="Shape 887"/>
              <p:cNvSpPr/>
              <p:nvPr/>
            </p:nvSpPr>
            <p:spPr>
              <a:xfrm>
                <a:off x="8478658" y="-1"/>
                <a:ext cx="3" cy="510628"/>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888" name="Shape 888"/>
              <p:cNvSpPr/>
              <p:nvPr/>
            </p:nvSpPr>
            <p:spPr>
              <a:xfrm>
                <a:off x="8383408" y="2679292"/>
                <a:ext cx="1020377" cy="4"/>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889" name="Shape 889"/>
              <p:cNvSpPr/>
              <p:nvPr/>
            </p:nvSpPr>
            <p:spPr>
              <a:xfrm>
                <a:off x="10223384" y="2025158"/>
                <a:ext cx="416760"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lgn="ctr" defTabSz="914400">
                  <a:defRPr sz="3400">
                    <a:solidFill>
                      <a:srgbClr val="000000"/>
                    </a:solidFill>
                    <a:latin typeface="Lato Light"/>
                    <a:ea typeface="Lato Light"/>
                    <a:cs typeface="Lato Light"/>
                    <a:sym typeface="Lato Light"/>
                  </a:defRPr>
                </a:lvl1pPr>
              </a:lstStyle>
              <a:p>
                <a:r>
                  <a:t>…</a:t>
                </a:r>
              </a:p>
            </p:txBody>
          </p:sp>
        </p:grpSp>
      </p:gr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Goal - Unified Notation</a:t>
            </a:r>
          </a:p>
        </p:txBody>
      </p:sp>
      <p:sp>
        <p:nvSpPr>
          <p:cNvPr id="894" name="Shape 89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895" name="Shape 895"/>
          <p:cNvSpPr/>
          <p:nvPr/>
        </p:nvSpPr>
        <p:spPr>
          <a:xfrm>
            <a:off x="757771" y="3148487"/>
            <a:ext cx="9296963" cy="877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Goal is the maximisation of the expected value of the cumulative sum of a discounted (or not) reward till state T</a:t>
            </a:r>
          </a:p>
        </p:txBody>
      </p:sp>
      <p:sp>
        <p:nvSpPr>
          <p:cNvPr id="896" name="Shape 896"/>
          <p:cNvSpPr/>
          <p:nvPr/>
        </p:nvSpPr>
        <p:spPr>
          <a:xfrm>
            <a:off x="757771" y="8101486"/>
            <a:ext cx="9005921" cy="5858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Where  0 ≤ 𝛾 ≤ 1 and T can be finite or infinite</a:t>
            </a:r>
          </a:p>
        </p:txBody>
      </p:sp>
      <p:grpSp>
        <p:nvGrpSpPr>
          <p:cNvPr id="922" name="Group 922"/>
          <p:cNvGrpSpPr/>
          <p:nvPr/>
        </p:nvGrpSpPr>
        <p:grpSpPr>
          <a:xfrm>
            <a:off x="1043135" y="5105068"/>
            <a:ext cx="10835046" cy="2689785"/>
            <a:chOff x="0" y="0"/>
            <a:chExt cx="10835045" cy="2689783"/>
          </a:xfrm>
        </p:grpSpPr>
        <p:sp>
          <p:nvSpPr>
            <p:cNvPr id="897" name="Shape 897"/>
            <p:cNvSpPr/>
            <p:nvPr/>
          </p:nvSpPr>
          <p:spPr>
            <a:xfrm>
              <a:off x="8467464" y="20842"/>
              <a:ext cx="944177" cy="3"/>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grpSp>
          <p:nvGrpSpPr>
            <p:cNvPr id="921" name="Group 921"/>
            <p:cNvGrpSpPr/>
            <p:nvPr/>
          </p:nvGrpSpPr>
          <p:grpSpPr>
            <a:xfrm>
              <a:off x="-1" y="-1"/>
              <a:ext cx="10835046" cy="2689785"/>
              <a:chOff x="-1" y="0"/>
              <a:chExt cx="10835045" cy="2689783"/>
            </a:xfrm>
          </p:grpSpPr>
          <p:sp>
            <p:nvSpPr>
              <p:cNvPr id="898" name="Shape 898"/>
              <p:cNvSpPr/>
              <p:nvPr/>
            </p:nvSpPr>
            <p:spPr>
              <a:xfrm>
                <a:off x="1401551" y="601465"/>
                <a:ext cx="1151324"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1</a:t>
                </a:r>
                <a:r>
                  <a:rPr baseline="-15647"/>
                  <a:t>=+1</a:t>
                </a:r>
                <a:r>
                  <a:t> </a:t>
                </a:r>
              </a:p>
            </p:txBody>
          </p:sp>
          <p:sp>
            <p:nvSpPr>
              <p:cNvPr id="899" name="Shape 899"/>
              <p:cNvSpPr/>
              <p:nvPr/>
            </p:nvSpPr>
            <p:spPr>
              <a:xfrm>
                <a:off x="4085981" y="601465"/>
                <a:ext cx="1151324"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2</a:t>
                </a:r>
                <a:r>
                  <a:rPr baseline="-15647"/>
                  <a:t>=+1</a:t>
                </a:r>
                <a:r>
                  <a:t> </a:t>
                </a:r>
              </a:p>
            </p:txBody>
          </p:sp>
          <p:sp>
            <p:nvSpPr>
              <p:cNvPr id="900" name="Shape 900"/>
              <p:cNvSpPr/>
              <p:nvPr/>
            </p:nvSpPr>
            <p:spPr>
              <a:xfrm>
                <a:off x="6770411" y="601465"/>
                <a:ext cx="1151324"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3</a:t>
                </a:r>
                <a:r>
                  <a:rPr baseline="-15647"/>
                  <a:t>=+1</a:t>
                </a:r>
                <a:r>
                  <a:t> </a:t>
                </a:r>
              </a:p>
            </p:txBody>
          </p:sp>
          <p:sp>
            <p:nvSpPr>
              <p:cNvPr id="901" name="Shape 901"/>
              <p:cNvSpPr/>
              <p:nvPr/>
            </p:nvSpPr>
            <p:spPr>
              <a:xfrm>
                <a:off x="9850683" y="601465"/>
                <a:ext cx="984362"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4</a:t>
                </a:r>
                <a:r>
                  <a:rPr baseline="-15647"/>
                  <a:t>=0</a:t>
                </a:r>
                <a:r>
                  <a:t> </a:t>
                </a:r>
              </a:p>
            </p:txBody>
          </p:sp>
          <p:sp>
            <p:nvSpPr>
              <p:cNvPr id="902" name="Shape 902"/>
              <p:cNvSpPr/>
              <p:nvPr/>
            </p:nvSpPr>
            <p:spPr>
              <a:xfrm>
                <a:off x="9850683" y="1294615"/>
                <a:ext cx="984362" cy="679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R</a:t>
                </a:r>
                <a:r>
                  <a:rPr baseline="-21647"/>
                  <a:t>5</a:t>
                </a:r>
                <a:r>
                  <a:rPr baseline="-15647"/>
                  <a:t>=0</a:t>
                </a:r>
                <a:r>
                  <a:t> </a:t>
                </a:r>
              </a:p>
            </p:txBody>
          </p:sp>
          <p:grpSp>
            <p:nvGrpSpPr>
              <p:cNvPr id="905" name="Group 905"/>
              <p:cNvGrpSpPr/>
              <p:nvPr/>
            </p:nvGrpSpPr>
            <p:grpSpPr>
              <a:xfrm>
                <a:off x="-2" y="585715"/>
                <a:ext cx="1270004" cy="1270007"/>
                <a:chOff x="-1" y="0"/>
                <a:chExt cx="1270002" cy="1270005"/>
              </a:xfrm>
            </p:grpSpPr>
            <p:sp>
              <p:nvSpPr>
                <p:cNvPr id="903" name="Shape 903"/>
                <p:cNvSpPr/>
                <p:nvPr/>
              </p:nvSpPr>
              <p:spPr>
                <a:xfrm>
                  <a:off x="383942" y="328929"/>
                  <a:ext cx="502112"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defTabSz="914400">
                    <a:defRPr sz="3400">
                      <a:solidFill>
                        <a:srgbClr val="000000"/>
                      </a:solidFill>
                      <a:latin typeface="Lato Light"/>
                      <a:ea typeface="Lato Light"/>
                      <a:cs typeface="Lato Light"/>
                      <a:sym typeface="Lato Light"/>
                    </a:defRPr>
                  </a:pPr>
                  <a:r>
                    <a:t>S</a:t>
                  </a:r>
                  <a:r>
                    <a:rPr baseline="-5998"/>
                    <a:t>0</a:t>
                  </a:r>
                </a:p>
              </p:txBody>
            </p:sp>
            <p:sp>
              <p:nvSpPr>
                <p:cNvPr id="904" name="Shape 904"/>
                <p:cNvSpPr/>
                <p:nvPr/>
              </p:nvSpPr>
              <p:spPr>
                <a:xfrm>
                  <a:off x="-2" y="0"/>
                  <a:ext cx="1270004" cy="1270006"/>
                </a:xfrm>
                <a:prstGeom prst="ellipse">
                  <a:avLst/>
                </a:prstGeom>
                <a:no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grpSp>
            <p:nvGrpSpPr>
              <p:cNvPr id="908" name="Group 908"/>
              <p:cNvGrpSpPr/>
              <p:nvPr/>
            </p:nvGrpSpPr>
            <p:grpSpPr>
              <a:xfrm>
                <a:off x="2684427" y="585715"/>
                <a:ext cx="1270007" cy="1270007"/>
                <a:chOff x="0" y="0"/>
                <a:chExt cx="1270005" cy="1270005"/>
              </a:xfrm>
            </p:grpSpPr>
            <p:sp>
              <p:nvSpPr>
                <p:cNvPr id="906" name="Shape 906"/>
                <p:cNvSpPr/>
                <p:nvPr/>
              </p:nvSpPr>
              <p:spPr>
                <a:xfrm>
                  <a:off x="383942" y="328930"/>
                  <a:ext cx="502113"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defTabSz="914400">
                    <a:defRPr sz="3400">
                      <a:solidFill>
                        <a:srgbClr val="000000"/>
                      </a:solidFill>
                      <a:latin typeface="Lato Light"/>
                      <a:ea typeface="Lato Light"/>
                      <a:cs typeface="Lato Light"/>
                      <a:sym typeface="Lato Light"/>
                    </a:defRPr>
                  </a:pPr>
                  <a:r>
                    <a:t>S</a:t>
                  </a:r>
                  <a:r>
                    <a:rPr baseline="-5998"/>
                    <a:t>1</a:t>
                  </a:r>
                </a:p>
              </p:txBody>
            </p:sp>
            <p:sp>
              <p:nvSpPr>
                <p:cNvPr id="907" name="Shape 907"/>
                <p:cNvSpPr/>
                <p:nvPr/>
              </p:nvSpPr>
              <p:spPr>
                <a:xfrm>
                  <a:off x="-1" y="0"/>
                  <a:ext cx="1270006" cy="1270006"/>
                </a:xfrm>
                <a:prstGeom prst="ellipse">
                  <a:avLst/>
                </a:prstGeom>
                <a:no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grpSp>
            <p:nvGrpSpPr>
              <p:cNvPr id="911" name="Group 911"/>
              <p:cNvGrpSpPr/>
              <p:nvPr/>
            </p:nvGrpSpPr>
            <p:grpSpPr>
              <a:xfrm>
                <a:off x="5368857" y="585715"/>
                <a:ext cx="1270006" cy="1270007"/>
                <a:chOff x="0" y="0"/>
                <a:chExt cx="1270005" cy="1270005"/>
              </a:xfrm>
            </p:grpSpPr>
            <p:sp>
              <p:nvSpPr>
                <p:cNvPr id="909" name="Shape 909"/>
                <p:cNvSpPr/>
                <p:nvPr/>
              </p:nvSpPr>
              <p:spPr>
                <a:xfrm>
                  <a:off x="383942" y="328930"/>
                  <a:ext cx="502113"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defTabSz="914400">
                    <a:defRPr sz="3400">
                      <a:solidFill>
                        <a:srgbClr val="000000"/>
                      </a:solidFill>
                      <a:latin typeface="Lato Light"/>
                      <a:ea typeface="Lato Light"/>
                      <a:cs typeface="Lato Light"/>
                      <a:sym typeface="Lato Light"/>
                    </a:defRPr>
                  </a:pPr>
                  <a:r>
                    <a:t>S</a:t>
                  </a:r>
                  <a:r>
                    <a:rPr baseline="-5998"/>
                    <a:t>2</a:t>
                  </a:r>
                </a:p>
              </p:txBody>
            </p:sp>
            <p:sp>
              <p:nvSpPr>
                <p:cNvPr id="910" name="Shape 910"/>
                <p:cNvSpPr/>
                <p:nvPr/>
              </p:nvSpPr>
              <p:spPr>
                <a:xfrm>
                  <a:off x="-1" y="0"/>
                  <a:ext cx="1270006" cy="1270006"/>
                </a:xfrm>
                <a:prstGeom prst="ellipse">
                  <a:avLst/>
                </a:prstGeom>
                <a:no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sp>
            <p:nvSpPr>
              <p:cNvPr id="912" name="Shape 912"/>
              <p:cNvSpPr/>
              <p:nvPr/>
            </p:nvSpPr>
            <p:spPr>
              <a:xfrm>
                <a:off x="1276328" y="1220716"/>
                <a:ext cx="1401774" cy="2"/>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913" name="Shape 913"/>
              <p:cNvSpPr/>
              <p:nvPr/>
            </p:nvSpPr>
            <p:spPr>
              <a:xfrm>
                <a:off x="3960758" y="1220716"/>
                <a:ext cx="1401774" cy="2"/>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914" name="Shape 914"/>
              <p:cNvSpPr/>
              <p:nvPr/>
            </p:nvSpPr>
            <p:spPr>
              <a:xfrm>
                <a:off x="6645187" y="1220716"/>
                <a:ext cx="1401774" cy="2"/>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915" name="Shape 915"/>
              <p:cNvSpPr/>
              <p:nvPr/>
            </p:nvSpPr>
            <p:spPr>
              <a:xfrm>
                <a:off x="8078688" y="641400"/>
                <a:ext cx="656632" cy="1219204"/>
              </a:xfrm>
              <a:prstGeom prst="rect">
                <a:avLst/>
              </a:prstGeom>
              <a:solidFill>
                <a:srgbClr val="FFFFFF"/>
              </a:solid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sp>
            <p:nvSpPr>
              <p:cNvPr id="916" name="Shape 916"/>
              <p:cNvSpPr/>
              <p:nvPr/>
            </p:nvSpPr>
            <p:spPr>
              <a:xfrm flipV="1">
                <a:off x="8407002" y="1991376"/>
                <a:ext cx="3" cy="679707"/>
              </a:xfrm>
              <a:prstGeom prst="line">
                <a:avLst/>
              </a:prstGeom>
              <a:noFill/>
              <a:ln w="50800" cap="flat">
                <a:solidFill>
                  <a:srgbClr val="A3C6D4"/>
                </a:solidFill>
                <a:prstDash val="solid"/>
                <a:miter lim="800000"/>
                <a:tailEnd type="triangle" w="med" len="med"/>
              </a:ln>
              <a:effectLst/>
            </p:spPr>
            <p:txBody>
              <a:bodyPr wrap="square" lIns="45718" tIns="45718" rIns="45718" bIns="45718" numCol="1" anchor="t">
                <a:noAutofit/>
              </a:bodyPr>
              <a:lstStyle/>
              <a:p>
                <a:endParaRPr/>
              </a:p>
            </p:txBody>
          </p:sp>
          <p:sp>
            <p:nvSpPr>
              <p:cNvPr id="917" name="Shape 917"/>
              <p:cNvSpPr/>
              <p:nvPr/>
            </p:nvSpPr>
            <p:spPr>
              <a:xfrm flipV="1">
                <a:off x="9380358" y="13261"/>
                <a:ext cx="3" cy="2676523"/>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918" name="Shape 918"/>
              <p:cNvSpPr/>
              <p:nvPr/>
            </p:nvSpPr>
            <p:spPr>
              <a:xfrm>
                <a:off x="8478658" y="-1"/>
                <a:ext cx="3" cy="510628"/>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919" name="Shape 919"/>
              <p:cNvSpPr/>
              <p:nvPr/>
            </p:nvSpPr>
            <p:spPr>
              <a:xfrm>
                <a:off x="8383408" y="2679292"/>
                <a:ext cx="1020377" cy="4"/>
              </a:xfrm>
              <a:prstGeom prst="line">
                <a:avLst/>
              </a:prstGeom>
              <a:noFill/>
              <a:ln w="50800" cap="flat">
                <a:solidFill>
                  <a:srgbClr val="A3C6D4"/>
                </a:solidFill>
                <a:prstDash val="solid"/>
                <a:miter lim="800000"/>
              </a:ln>
              <a:effectLst/>
            </p:spPr>
            <p:txBody>
              <a:bodyPr wrap="square" lIns="45718" tIns="45718" rIns="45718" bIns="45718" numCol="1" anchor="t">
                <a:noAutofit/>
              </a:bodyPr>
              <a:lstStyle/>
              <a:p>
                <a:endParaRPr/>
              </a:p>
            </p:txBody>
          </p:sp>
          <p:sp>
            <p:nvSpPr>
              <p:cNvPr id="920" name="Shape 920"/>
              <p:cNvSpPr/>
              <p:nvPr/>
            </p:nvSpPr>
            <p:spPr>
              <a:xfrm>
                <a:off x="10223384" y="2025158"/>
                <a:ext cx="416760"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lgn="ctr" defTabSz="914400">
                  <a:defRPr sz="3400">
                    <a:solidFill>
                      <a:srgbClr val="000000"/>
                    </a:solidFill>
                    <a:latin typeface="Lato Light"/>
                    <a:ea typeface="Lato Light"/>
                    <a:cs typeface="Lato Light"/>
                    <a:sym typeface="Lato Light"/>
                  </a:defRPr>
                </a:lvl1pPr>
              </a:lstStyle>
              <a:p>
                <a:r>
                  <a:t>…</a:t>
                </a:r>
              </a:p>
            </p:txBody>
          </p:sp>
        </p:grpSp>
      </p:grpSp>
      <p:sp>
        <p:nvSpPr>
          <p:cNvPr id="923" name="Shape 923"/>
          <p:cNvSpPr/>
          <p:nvPr/>
        </p:nvSpPr>
        <p:spPr>
          <a:xfrm>
            <a:off x="757771" y="4405786"/>
            <a:ext cx="9005921" cy="56452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spcBef>
                <a:spcPts val="700"/>
              </a:spcBef>
              <a:defRPr sz="2500">
                <a:solidFill>
                  <a:srgbClr val="000000"/>
                </a:solidFill>
                <a:latin typeface="Lato Light"/>
                <a:ea typeface="Lato Light"/>
                <a:cs typeface="Lato Light"/>
                <a:sym typeface="Lato Light"/>
              </a:defRPr>
            </a:pPr>
            <a:r>
              <a:t>Unified formula for total rewards:   G</a:t>
            </a:r>
            <a:r>
              <a:rPr baseline="-27279"/>
              <a:t>t</a:t>
            </a:r>
            <a:r>
              <a:t> ≐ </a:t>
            </a:r>
          </a:p>
        </p:txBody>
      </p:sp>
      <p:pic>
        <p:nvPicPr>
          <p:cNvPr id="924" name="image16.png"/>
          <p:cNvPicPr>
            <a:picLocks noChangeAspect="1"/>
          </p:cNvPicPr>
          <p:nvPr/>
        </p:nvPicPr>
        <p:blipFill>
          <a:blip r:embed="rId2">
            <a:extLst/>
          </a:blip>
          <a:stretch>
            <a:fillRect/>
          </a:stretch>
        </p:blipFill>
        <p:spPr>
          <a:xfrm>
            <a:off x="6205166" y="4395118"/>
            <a:ext cx="2088092" cy="585869"/>
          </a:xfrm>
          <a:prstGeom prst="rect">
            <a:avLst/>
          </a:prstGeom>
          <a:ln w="12700">
            <a:miter lim="400000"/>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SUPERVISED - TRAINING</a:t>
            </a:r>
          </a:p>
        </p:txBody>
      </p:sp>
      <p:sp>
        <p:nvSpPr>
          <p:cNvPr id="297" name="Shape 297"/>
          <p:cNvSpPr/>
          <p:nvPr/>
        </p:nvSpPr>
        <p:spPr>
          <a:xfrm rot="5400000">
            <a:off x="6818837"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298" name="Shape 298"/>
          <p:cNvSpPr/>
          <p:nvPr/>
        </p:nvSpPr>
        <p:spPr>
          <a:xfrm>
            <a:off x="954423" y="4410566"/>
            <a:ext cx="3393217"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299" name="Shape 299"/>
          <p:cNvSpPr/>
          <p:nvPr/>
        </p:nvSpPr>
        <p:spPr>
          <a:xfrm>
            <a:off x="1885307" y="5353691"/>
            <a:ext cx="1084632"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4300">
                <a:solidFill>
                  <a:srgbClr val="FFFFFF"/>
                </a:solidFill>
                <a:latin typeface="Bebas Neue Regular"/>
                <a:ea typeface="Bebas Neue Regular"/>
                <a:cs typeface="Bebas Neue Regular"/>
                <a:sym typeface="Bebas Neue Regular"/>
              </a:defRPr>
            </a:lvl1pPr>
          </a:lstStyle>
          <a:p>
            <a:r>
              <a:t>INPUT</a:t>
            </a:r>
          </a:p>
        </p:txBody>
      </p:sp>
      <p:sp>
        <p:nvSpPr>
          <p:cNvPr id="300" name="Shape 300"/>
          <p:cNvSpPr/>
          <p:nvPr/>
        </p:nvSpPr>
        <p:spPr>
          <a:xfrm flipH="1">
            <a:off x="8657160" y="4410566"/>
            <a:ext cx="3393217"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01" name="Shape 301"/>
          <p:cNvSpPr/>
          <p:nvPr/>
        </p:nvSpPr>
        <p:spPr>
          <a:xfrm>
            <a:off x="10049663" y="5365455"/>
            <a:ext cx="1702467"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300">
                <a:solidFill>
                  <a:srgbClr val="FFFFFF"/>
                </a:solidFill>
                <a:latin typeface="Bebas Neue Regular"/>
                <a:ea typeface="Bebas Neue Regular"/>
                <a:cs typeface="Bebas Neue Regular"/>
                <a:sym typeface="Bebas Neue Regular"/>
              </a:defRPr>
            </a:lvl1pPr>
          </a:lstStyle>
          <a:p>
            <a:r>
              <a:t>OUTPUT</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799" name="Shape 799"/>
          <p:cNvSpPr/>
          <p:nvPr/>
        </p:nvSpPr>
        <p:spPr>
          <a:xfrm>
            <a:off x="3020191" y="4441809"/>
            <a:ext cx="6967805" cy="1126460"/>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7000">
                <a:solidFill>
                  <a:srgbClr val="FFFFFF"/>
                </a:solidFill>
                <a:latin typeface="Bebas Neue Regular"/>
                <a:ea typeface="Bebas Neue Regular"/>
                <a:cs typeface="Bebas Neue Regular"/>
                <a:sym typeface="Bebas Neue Regular"/>
              </a:defRPr>
            </a:lvl1pPr>
          </a:lstStyle>
          <a:p>
            <a:r>
              <a:rPr lang="en-GB" dirty="0" smtClean="0"/>
              <a:t>POLICY BASED METHODS</a:t>
            </a:r>
            <a:endParaRPr dirty="0"/>
          </a:p>
        </p:txBody>
      </p:sp>
      <p:sp>
        <p:nvSpPr>
          <p:cNvPr id="800" name="Shape 800"/>
          <p:cNvSpPr/>
          <p:nvPr/>
        </p:nvSpPr>
        <p:spPr>
          <a:xfrm>
            <a:off x="2715112" y="4585213"/>
            <a:ext cx="166198" cy="5255179"/>
          </a:xfrm>
          <a:prstGeom prst="rect">
            <a:avLst/>
          </a:prstGeom>
          <a:solidFill>
            <a:srgbClr val="FFFFFF"/>
          </a:solidFill>
          <a:ln w="12700">
            <a:miter lim="400000"/>
          </a:ln>
        </p:spPr>
        <p:txBody>
          <a:bodyPr lIns="24383" tIns="24383" rIns="24383" bIns="24383" anchor="ctr"/>
          <a:lstStyle/>
          <a:p>
            <a:pPr algn="ctr">
              <a:defRPr sz="2600">
                <a:solidFill>
                  <a:srgbClr val="FFFFFF"/>
                </a:solidFill>
                <a:latin typeface="Calibri"/>
                <a:ea typeface="Calibri"/>
                <a:cs typeface="Calibri"/>
                <a:sym typeface="Calibri"/>
              </a:defRPr>
            </a:pPr>
            <a:endParaRPr/>
          </a:p>
        </p:txBody>
      </p:sp>
    </p:spTree>
    <p:extLst>
      <p:ext uri="{BB962C8B-B14F-4D97-AF65-F5344CB8AC3E}">
        <p14:creationId xmlns:p14="http://schemas.microsoft.com/office/powerpoint/2010/main" val="41194990"/>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Shape 926"/>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Policies</a:t>
            </a:r>
          </a:p>
        </p:txBody>
      </p:sp>
      <p:sp>
        <p:nvSpPr>
          <p:cNvPr id="927" name="Shape 92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28" name="Shape 928"/>
          <p:cNvSpPr/>
          <p:nvPr/>
        </p:nvSpPr>
        <p:spPr>
          <a:xfrm>
            <a:off x="757771" y="3148486"/>
            <a:ext cx="9296963" cy="6161756"/>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spcBef>
                <a:spcPts val="700"/>
              </a:spcBef>
              <a:defRPr sz="2500">
                <a:solidFill>
                  <a:srgbClr val="000000"/>
                </a:solidFill>
                <a:latin typeface="Lato Light"/>
                <a:ea typeface="Lato Light"/>
                <a:cs typeface="Lato Light"/>
                <a:sym typeface="Lato Light"/>
              </a:defRPr>
            </a:pPr>
            <a:r>
              <a:rPr dirty="0" smtClean="0"/>
              <a:t>𝞹(a|s) ≐ Probability of taking action a from A</a:t>
            </a:r>
            <a:r>
              <a:rPr baseline="-27279" dirty="0" smtClean="0"/>
              <a:t>t</a:t>
            </a:r>
            <a:r>
              <a:rPr dirty="0" smtClean="0"/>
              <a:t> under state s from S</a:t>
            </a:r>
            <a:r>
              <a:rPr baseline="-27279" dirty="0" smtClean="0"/>
              <a:t>t</a:t>
            </a:r>
          </a:p>
          <a:p>
            <a:pPr defTabSz="1300480">
              <a:spcBef>
                <a:spcPts val="700"/>
              </a:spcBef>
              <a:defRPr sz="2500">
                <a:solidFill>
                  <a:srgbClr val="000000"/>
                </a:solidFill>
                <a:latin typeface="Lato Light"/>
                <a:ea typeface="Lato Light"/>
                <a:cs typeface="Lato Light"/>
                <a:sym typeface="Lato Light"/>
              </a:defRPr>
            </a:pPr>
            <a:endParaRPr baseline="-27279" dirty="0"/>
          </a:p>
          <a:p>
            <a:pPr defTabSz="1300480">
              <a:spcBef>
                <a:spcPts val="700"/>
              </a:spcBef>
              <a:defRPr sz="2500">
                <a:solidFill>
                  <a:srgbClr val="000000"/>
                </a:solidFill>
                <a:latin typeface="Lato Light"/>
                <a:ea typeface="Lato Light"/>
                <a:cs typeface="Lato Light"/>
                <a:sym typeface="Lato Light"/>
              </a:defRPr>
            </a:pPr>
            <a:r>
              <a:rPr dirty="0"/>
              <a:t>The value function   </a:t>
            </a:r>
            <a:r>
              <a:rPr dirty="0" smtClean="0"/>
              <a:t>      of </a:t>
            </a:r>
            <a:r>
              <a:rPr dirty="0"/>
              <a:t>a state </a:t>
            </a:r>
            <a:r>
              <a:rPr i="1" dirty="0">
                <a:latin typeface="Calibri"/>
                <a:ea typeface="Calibri"/>
                <a:cs typeface="Calibri"/>
                <a:sym typeface="Calibri"/>
              </a:rPr>
              <a:t>s</a:t>
            </a:r>
            <a:r>
              <a:rPr dirty="0"/>
              <a:t> under a policy 𝞹 is the expected return when starting in s and following 𝞹 afterwards.</a:t>
            </a:r>
          </a:p>
          <a:p>
            <a:pPr defTabSz="1300480">
              <a:spcBef>
                <a:spcPts val="700"/>
              </a:spcBef>
              <a:defRPr sz="2500">
                <a:solidFill>
                  <a:srgbClr val="000000"/>
                </a:solidFill>
                <a:latin typeface="Lato Light"/>
                <a:ea typeface="Lato Light"/>
                <a:cs typeface="Lato Light"/>
                <a:sym typeface="Lato Light"/>
              </a:defRPr>
            </a:pPr>
            <a:endParaRPr dirty="0"/>
          </a:p>
          <a:p>
            <a:pPr defTabSz="1300480">
              <a:spcBef>
                <a:spcPts val="700"/>
              </a:spcBef>
              <a:defRPr sz="2500">
                <a:solidFill>
                  <a:srgbClr val="000000"/>
                </a:solidFill>
                <a:latin typeface="Lato Light"/>
                <a:ea typeface="Lato Light"/>
                <a:cs typeface="Lato Light"/>
                <a:sym typeface="Lato Light"/>
              </a:defRPr>
            </a:pPr>
            <a:r>
              <a:rPr dirty="0"/>
              <a:t>For MDP:</a:t>
            </a:r>
          </a:p>
          <a:p>
            <a:pPr defTabSz="1300480">
              <a:spcBef>
                <a:spcPts val="700"/>
              </a:spcBef>
              <a:defRPr sz="2500" baseline="-27279">
                <a:solidFill>
                  <a:srgbClr val="000000"/>
                </a:solidFill>
                <a:latin typeface="Lato Light"/>
                <a:ea typeface="Lato Light"/>
                <a:cs typeface="Lato Light"/>
                <a:sym typeface="Lato Light"/>
              </a:defRPr>
            </a:pPr>
            <a:endParaRPr dirty="0"/>
          </a:p>
          <a:p>
            <a:pPr defTabSz="1300480">
              <a:spcBef>
                <a:spcPts val="700"/>
              </a:spcBef>
              <a:defRPr sz="2500" baseline="-27279">
                <a:solidFill>
                  <a:srgbClr val="000000"/>
                </a:solidFill>
                <a:latin typeface="Lato Light"/>
                <a:ea typeface="Lato Light"/>
                <a:cs typeface="Lato Light"/>
                <a:sym typeface="Lato Light"/>
              </a:defRPr>
            </a:pPr>
            <a:endParaRPr dirty="0"/>
          </a:p>
          <a:p>
            <a:pPr defTabSz="1300480">
              <a:spcBef>
                <a:spcPts val="700"/>
              </a:spcBef>
              <a:defRPr sz="2500">
                <a:solidFill>
                  <a:srgbClr val="000000"/>
                </a:solidFill>
                <a:latin typeface="Lato Light"/>
                <a:ea typeface="Lato Light"/>
                <a:cs typeface="Lato Light"/>
                <a:sym typeface="Lato Light"/>
              </a:defRPr>
            </a:pPr>
            <a:r>
              <a:rPr dirty="0"/>
              <a:t>E</a:t>
            </a:r>
            <a:r>
              <a:rPr baseline="-27279" dirty="0"/>
              <a:t>𝞹 </a:t>
            </a:r>
            <a:r>
              <a:rPr dirty="0"/>
              <a:t>is the Expected value under policy 𝞹 and starting on state s</a:t>
            </a:r>
          </a:p>
          <a:p>
            <a:pPr defTabSz="1300480">
              <a:spcBef>
                <a:spcPts val="700"/>
              </a:spcBef>
              <a:defRPr sz="2500">
                <a:solidFill>
                  <a:srgbClr val="000000"/>
                </a:solidFill>
                <a:latin typeface="Lato Light"/>
                <a:ea typeface="Lato Light"/>
                <a:cs typeface="Lato Light"/>
                <a:sym typeface="Lato Light"/>
              </a:defRPr>
            </a:pPr>
            <a:endParaRPr dirty="0"/>
          </a:p>
          <a:p>
            <a:pPr defTabSz="1300480">
              <a:spcBef>
                <a:spcPts val="700"/>
              </a:spcBef>
              <a:defRPr sz="2500">
                <a:solidFill>
                  <a:srgbClr val="000000"/>
                </a:solidFill>
                <a:latin typeface="Lato Light"/>
                <a:ea typeface="Lato Light"/>
                <a:cs typeface="Lato Light"/>
                <a:sym typeface="Lato Light"/>
              </a:defRPr>
            </a:pPr>
            <a:r>
              <a:rPr dirty="0"/>
              <a:t>This function consider only the current state</a:t>
            </a:r>
          </a:p>
        </p:txBody>
      </p:sp>
      <p:pic>
        <p:nvPicPr>
          <p:cNvPr id="929" name="image17.png"/>
          <p:cNvPicPr>
            <a:picLocks noChangeAspect="1"/>
          </p:cNvPicPr>
          <p:nvPr/>
        </p:nvPicPr>
        <p:blipFill>
          <a:blip r:embed="rId2">
            <a:extLst/>
          </a:blip>
          <a:stretch>
            <a:fillRect/>
          </a:stretch>
        </p:blipFill>
        <p:spPr>
          <a:xfrm>
            <a:off x="2585704" y="5501271"/>
            <a:ext cx="6246154" cy="1037938"/>
          </a:xfrm>
          <a:prstGeom prst="rect">
            <a:avLst/>
          </a:prstGeom>
          <a:ln w="12700">
            <a:miter lim="400000"/>
          </a:ln>
        </p:spPr>
      </p:pic>
      <p:pic>
        <p:nvPicPr>
          <p:cNvPr id="930" name="image18.png"/>
          <p:cNvPicPr>
            <a:picLocks noChangeAspect="1"/>
          </p:cNvPicPr>
          <p:nvPr/>
        </p:nvPicPr>
        <p:blipFill>
          <a:blip r:embed="rId3">
            <a:extLst/>
          </a:blip>
          <a:stretch>
            <a:fillRect/>
          </a:stretch>
        </p:blipFill>
        <p:spPr>
          <a:xfrm>
            <a:off x="3509527" y="4081156"/>
            <a:ext cx="614577" cy="336555"/>
          </a:xfrm>
          <a:prstGeom prst="rect">
            <a:avLst/>
          </a:prstGeom>
          <a:ln w="12700">
            <a:miter lim="400000"/>
          </a:ln>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Shape 932"/>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Policies</a:t>
            </a:r>
          </a:p>
        </p:txBody>
      </p:sp>
      <p:sp>
        <p:nvSpPr>
          <p:cNvPr id="933" name="Shape 93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34" name="Shape 934"/>
          <p:cNvSpPr/>
          <p:nvPr/>
        </p:nvSpPr>
        <p:spPr>
          <a:xfrm>
            <a:off x="757771" y="3148487"/>
            <a:ext cx="9296963" cy="432372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spcBef>
                <a:spcPts val="700"/>
              </a:spcBef>
              <a:defRPr sz="2500">
                <a:solidFill>
                  <a:srgbClr val="000000"/>
                </a:solidFill>
                <a:latin typeface="Lato Light"/>
                <a:ea typeface="Lato Light"/>
                <a:cs typeface="Lato Light"/>
                <a:sym typeface="Lato Light"/>
              </a:defRPr>
            </a:pPr>
            <a:r>
              <a:t>We can define the same also for the value function depending on both status and action taken.</a:t>
            </a:r>
          </a:p>
          <a:p>
            <a:pPr defTabSz="1300480">
              <a:spcBef>
                <a:spcPts val="700"/>
              </a:spcBef>
              <a:defRPr sz="2500">
                <a:solidFill>
                  <a:srgbClr val="000000"/>
                </a:solidFill>
                <a:latin typeface="Lato Light"/>
                <a:ea typeface="Lato Light"/>
                <a:cs typeface="Lato Light"/>
                <a:sym typeface="Lato Light"/>
              </a:defRPr>
            </a:pPr>
            <a:endParaRPr/>
          </a:p>
          <a:p>
            <a:pPr defTabSz="1300480">
              <a:spcBef>
                <a:spcPts val="700"/>
              </a:spcBef>
              <a:defRPr sz="2500">
                <a:solidFill>
                  <a:srgbClr val="000000"/>
                </a:solidFill>
                <a:latin typeface="Lato Light"/>
                <a:ea typeface="Lato Light"/>
                <a:cs typeface="Lato Light"/>
                <a:sym typeface="Lato Light"/>
              </a:defRPr>
            </a:pPr>
            <a:r>
              <a:t>The value function of an action-value function          for  policy 𝞹 is the expected return when starting in s, taking action a and following 𝞹 afterwards</a:t>
            </a:r>
          </a:p>
          <a:p>
            <a:pPr defTabSz="1300480">
              <a:spcBef>
                <a:spcPts val="700"/>
              </a:spcBef>
              <a:defRPr sz="2500">
                <a:solidFill>
                  <a:srgbClr val="000000"/>
                </a:solidFill>
                <a:latin typeface="Lato Light"/>
                <a:ea typeface="Lato Light"/>
                <a:cs typeface="Lato Light"/>
                <a:sym typeface="Lato Light"/>
              </a:defRPr>
            </a:pPr>
            <a:endParaRPr/>
          </a:p>
          <a:p>
            <a:pPr defTabSz="1300480">
              <a:spcBef>
                <a:spcPts val="700"/>
              </a:spcBef>
              <a:defRPr sz="2500" baseline="-27279">
                <a:solidFill>
                  <a:srgbClr val="000000"/>
                </a:solidFill>
                <a:latin typeface="Lato Light"/>
                <a:ea typeface="Lato Light"/>
                <a:cs typeface="Lato Light"/>
                <a:sym typeface="Lato Light"/>
              </a:defRPr>
            </a:pPr>
            <a:endParaRPr/>
          </a:p>
          <a:p>
            <a:pPr defTabSz="1300480">
              <a:spcBef>
                <a:spcPts val="700"/>
              </a:spcBef>
              <a:defRPr sz="2500">
                <a:solidFill>
                  <a:srgbClr val="000000"/>
                </a:solidFill>
                <a:latin typeface="Lato Light"/>
                <a:ea typeface="Lato Light"/>
                <a:cs typeface="Lato Light"/>
                <a:sym typeface="Lato Light"/>
              </a:defRPr>
            </a:pPr>
            <a:r>
              <a:t>max</a:t>
            </a:r>
            <a:r>
              <a:rPr baseline="-5998"/>
              <a:t>𝞹</a:t>
            </a:r>
            <a:r>
              <a:rPr i="1">
                <a:latin typeface="+mj-lt"/>
                <a:ea typeface="+mj-ea"/>
                <a:cs typeface="+mj-cs"/>
                <a:sym typeface="Lato Regular"/>
              </a:rPr>
              <a:t>𝑞</a:t>
            </a:r>
            <a:r>
              <a:rPr baseline="-5998"/>
              <a:t>𝞹</a:t>
            </a:r>
            <a:r>
              <a:t>(s, a) is the action-value function</a:t>
            </a:r>
          </a:p>
        </p:txBody>
      </p:sp>
      <p:pic>
        <p:nvPicPr>
          <p:cNvPr id="935" name="image19.png"/>
          <p:cNvPicPr>
            <a:picLocks noChangeAspect="1"/>
          </p:cNvPicPr>
          <p:nvPr/>
        </p:nvPicPr>
        <p:blipFill>
          <a:blip r:embed="rId2">
            <a:extLst/>
          </a:blip>
          <a:stretch>
            <a:fillRect/>
          </a:stretch>
        </p:blipFill>
        <p:spPr>
          <a:xfrm>
            <a:off x="2019998" y="5818308"/>
            <a:ext cx="6772510" cy="899671"/>
          </a:xfrm>
          <a:prstGeom prst="rect">
            <a:avLst/>
          </a:prstGeom>
          <a:ln w="12700">
            <a:miter lim="400000"/>
          </a:ln>
        </p:spPr>
      </p:pic>
      <p:pic>
        <p:nvPicPr>
          <p:cNvPr id="936" name="image20.png"/>
          <p:cNvPicPr>
            <a:picLocks noChangeAspect="1"/>
          </p:cNvPicPr>
          <p:nvPr/>
        </p:nvPicPr>
        <p:blipFill>
          <a:blip r:embed="rId3">
            <a:extLst/>
          </a:blip>
          <a:stretch>
            <a:fillRect/>
          </a:stretch>
        </p:blipFill>
        <p:spPr>
          <a:xfrm>
            <a:off x="7145800" y="4621014"/>
            <a:ext cx="784177" cy="295917"/>
          </a:xfrm>
          <a:prstGeom prst="rect">
            <a:avLst/>
          </a:prstGeom>
          <a:ln w="12700">
            <a:miter lim="400000"/>
          </a:ln>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Shape 938"/>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Bellman Equation</a:t>
            </a:r>
          </a:p>
        </p:txBody>
      </p:sp>
      <p:sp>
        <p:nvSpPr>
          <p:cNvPr id="939" name="Shape 9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40" name="Shape 940"/>
          <p:cNvSpPr/>
          <p:nvPr/>
        </p:nvSpPr>
        <p:spPr>
          <a:xfrm>
            <a:off x="757771" y="3148487"/>
            <a:ext cx="9296963" cy="877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The value of the start state must be equal to the discounted value of the expected next state plus the expected reward</a:t>
            </a:r>
          </a:p>
        </p:txBody>
      </p:sp>
      <p:pic>
        <p:nvPicPr>
          <p:cNvPr id="941" name="image21.png"/>
          <p:cNvPicPr>
            <a:picLocks noChangeAspect="1"/>
          </p:cNvPicPr>
          <p:nvPr/>
        </p:nvPicPr>
        <p:blipFill>
          <a:blip r:embed="rId2">
            <a:extLst/>
          </a:blip>
          <a:stretch>
            <a:fillRect/>
          </a:stretch>
        </p:blipFill>
        <p:spPr>
          <a:xfrm>
            <a:off x="2208774" y="4981156"/>
            <a:ext cx="8587252" cy="2934611"/>
          </a:xfrm>
          <a:prstGeom prst="rect">
            <a:avLst/>
          </a:prstGeom>
          <a:ln w="12700">
            <a:miter lim="400000"/>
          </a:ln>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Shape 966"/>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Dynamic Programming</a:t>
            </a:r>
          </a:p>
        </p:txBody>
      </p:sp>
      <p:sp>
        <p:nvSpPr>
          <p:cNvPr id="967" name="Shape 96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68" name="Shape 968"/>
          <p:cNvSpPr/>
          <p:nvPr/>
        </p:nvSpPr>
        <p:spPr>
          <a:xfrm>
            <a:off x="757771" y="3148487"/>
            <a:ext cx="9296963" cy="32274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Algorithms to compute optimal policies </a:t>
            </a:r>
          </a:p>
          <a:p>
            <a:pPr defTabSz="1300480">
              <a:spcBef>
                <a:spcPts val="700"/>
              </a:spcBef>
              <a:defRPr sz="2500">
                <a:solidFill>
                  <a:srgbClr val="000000"/>
                </a:solidFill>
                <a:latin typeface="Lato Light"/>
                <a:ea typeface="Lato Light"/>
                <a:cs typeface="Lato Light"/>
                <a:sym typeface="Lato Light"/>
              </a:defRPr>
            </a:pPr>
            <a:endParaRP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Needs a perfect model of the environment as a MDP</a:t>
            </a:r>
          </a:p>
          <a:p>
            <a:pPr marL="742950" lvl="1" indent="-285750" defTabSz="1300480">
              <a:spcBef>
                <a:spcPts val="700"/>
              </a:spcBef>
              <a:buClr>
                <a:srgbClr val="D3E146"/>
              </a:buClr>
              <a:buSzPct val="100000"/>
              <a:buFont typeface="Arial"/>
              <a:buChar char="‣"/>
              <a:defRPr sz="2500">
                <a:solidFill>
                  <a:srgbClr val="000000"/>
                </a:solidFill>
                <a:latin typeface="Lato Light"/>
                <a:ea typeface="Lato Light"/>
                <a:cs typeface="Lato Light"/>
                <a:sym typeface="Lato Light"/>
              </a:defRPr>
            </a:pPr>
            <a:r>
              <a:t>Not RL, but it’s an useful foundation for it</a:t>
            </a:r>
          </a:p>
          <a:p>
            <a:pPr defTabSz="1300480">
              <a:spcBef>
                <a:spcPts val="700"/>
              </a:spcBef>
              <a:defRPr sz="2500">
                <a:solidFill>
                  <a:srgbClr val="000000"/>
                </a:solidFill>
                <a:latin typeface="Lato Light"/>
                <a:ea typeface="Lato Light"/>
                <a:cs typeface="Lato Light"/>
                <a:sym typeface="Lato Light"/>
              </a:defRPr>
            </a:pPr>
            <a:endParaRP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Main idea: Use value functions to organise and structure the search for good policies </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Shape 947"/>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Policy Iteration</a:t>
            </a:r>
          </a:p>
        </p:txBody>
      </p:sp>
      <p:sp>
        <p:nvSpPr>
          <p:cNvPr id="948" name="Shape 948"/>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49" name="Shape 949"/>
          <p:cNvSpPr/>
          <p:nvPr/>
        </p:nvSpPr>
        <p:spPr>
          <a:xfrm>
            <a:off x="757771" y="3148487"/>
            <a:ext cx="9296963" cy="2220232"/>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Initialisation</a:t>
            </a:r>
            <a:r>
              <a:rPr lang="en-GB" dirty="0" smtClean="0"/>
              <a:t/>
            </a:r>
            <a:br>
              <a:rPr lang="en-GB" dirty="0" smtClean="0"/>
            </a:br>
            <a:endParaRPr dirty="0"/>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Policy evaluation using the value function </a:t>
            </a:r>
            <a:r>
              <a:rPr lang="en-GB" dirty="0" smtClean="0"/>
              <a:t/>
            </a:r>
            <a:br>
              <a:rPr lang="en-GB" dirty="0" smtClean="0"/>
            </a:br>
            <a:endParaRPr lang="en-GB" dirty="0" smtClean="0"/>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Policy </a:t>
            </a:r>
            <a:r>
              <a:rPr dirty="0"/>
              <a:t>Improvement</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Shape 951"/>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Value Iteration</a:t>
            </a:r>
          </a:p>
        </p:txBody>
      </p:sp>
      <p:sp>
        <p:nvSpPr>
          <p:cNvPr id="952" name="Shape 952"/>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53" name="Shape 953"/>
          <p:cNvSpPr/>
          <p:nvPr/>
        </p:nvSpPr>
        <p:spPr>
          <a:xfrm>
            <a:off x="757771" y="3148487"/>
            <a:ext cx="9296963" cy="2220232"/>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Initialisation</a:t>
            </a:r>
            <a:r>
              <a:rPr lang="en-GB" dirty="0" smtClean="0"/>
              <a:t/>
            </a:r>
            <a:br>
              <a:rPr lang="en-GB" dirty="0" smtClean="0"/>
            </a:br>
            <a:endParaRPr dirty="0"/>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Value </a:t>
            </a:r>
            <a:r>
              <a:rPr dirty="0" smtClean="0"/>
              <a:t>evaluation</a:t>
            </a:r>
            <a:r>
              <a:rPr lang="en-GB" dirty="0" smtClean="0"/>
              <a:t/>
            </a:r>
            <a:br>
              <a:rPr lang="en-GB" dirty="0" smtClean="0"/>
            </a:br>
            <a:endParaRPr dirty="0"/>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Value Improvement</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5" name="image22.png" descr="Content Placeholder 3"/>
          <p:cNvPicPr>
            <a:picLocks noChangeAspect="1"/>
          </p:cNvPicPr>
          <p:nvPr/>
        </p:nvPicPr>
        <p:blipFill>
          <a:blip r:embed="rId2">
            <a:extLst/>
          </a:blip>
          <a:stretch>
            <a:fillRect/>
          </a:stretch>
        </p:blipFill>
        <p:spPr>
          <a:xfrm>
            <a:off x="3075022" y="2828794"/>
            <a:ext cx="6854755" cy="6382012"/>
          </a:xfrm>
          <a:prstGeom prst="rect">
            <a:avLst/>
          </a:prstGeom>
          <a:ln w="12700">
            <a:miter lim="400000"/>
          </a:ln>
        </p:spPr>
      </p:pic>
      <p:sp>
        <p:nvSpPr>
          <p:cNvPr id="956" name="Shape 956"/>
          <p:cNvSpPr/>
          <p:nvPr/>
        </p:nvSpPr>
        <p:spPr>
          <a:xfrm>
            <a:off x="757771" y="1964250"/>
            <a:ext cx="5200229" cy="175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Generalised policy iteration</a:t>
            </a:r>
          </a:p>
        </p:txBody>
      </p:sp>
      <p:sp>
        <p:nvSpPr>
          <p:cNvPr id="957" name="Shape 95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Shape 959"/>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Policy/value function</a:t>
            </a:r>
          </a:p>
        </p:txBody>
      </p:sp>
      <p:sp>
        <p:nvSpPr>
          <p:cNvPr id="960" name="Shape 96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61" name="Shape 961"/>
          <p:cNvSpPr/>
          <p:nvPr/>
        </p:nvSpPr>
        <p:spPr>
          <a:xfrm>
            <a:off x="757770" y="3148487"/>
            <a:ext cx="3674933" cy="1258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We compute the value function to compute better policies</a:t>
            </a:r>
          </a:p>
        </p:txBody>
      </p:sp>
      <p:pic>
        <p:nvPicPr>
          <p:cNvPr id="962" name="image23.png" descr="Picture 3"/>
          <p:cNvPicPr>
            <a:picLocks noChangeAspect="1"/>
          </p:cNvPicPr>
          <p:nvPr/>
        </p:nvPicPr>
        <p:blipFill>
          <a:blip r:embed="rId2">
            <a:extLst/>
          </a:blip>
          <a:stretch>
            <a:fillRect/>
          </a:stretch>
        </p:blipFill>
        <p:spPr>
          <a:xfrm>
            <a:off x="7173934" y="2193425"/>
            <a:ext cx="4770001" cy="6944654"/>
          </a:xfrm>
          <a:prstGeom prst="rect">
            <a:avLst/>
          </a:prstGeom>
          <a:ln w="12700">
            <a:miter lim="400000"/>
          </a:ln>
        </p:spPr>
      </p:pic>
      <p:sp>
        <p:nvSpPr>
          <p:cNvPr id="963" name="Shape 963"/>
          <p:cNvSpPr/>
          <p:nvPr/>
        </p:nvSpPr>
        <p:spPr>
          <a:xfrm>
            <a:off x="732914" y="5262067"/>
            <a:ext cx="5214776" cy="2720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1300480">
              <a:spcBef>
                <a:spcPts val="700"/>
              </a:spcBef>
              <a:defRPr sz="2500">
                <a:solidFill>
                  <a:srgbClr val="000000"/>
                </a:solidFill>
                <a:latin typeface="Lato Light"/>
                <a:ea typeface="Lato Light"/>
                <a:cs typeface="Lato Light"/>
                <a:sym typeface="Lato Light"/>
              </a:defRPr>
            </a:pPr>
            <a:r>
              <a:t>               on all transitions</a:t>
            </a:r>
          </a:p>
          <a:p>
            <a:pPr defTabSz="914400">
              <a:defRPr sz="1800">
                <a:solidFill>
                  <a:srgbClr val="000000"/>
                </a:solidFill>
                <a:latin typeface="+mn-lt"/>
                <a:ea typeface="+mn-ea"/>
                <a:cs typeface="+mn-cs"/>
                <a:sym typeface="Helvetica"/>
              </a:defRPr>
            </a:pPr>
            <a:endParaRPr/>
          </a:p>
          <a:p>
            <a:pPr defTabSz="914400">
              <a:defRPr sz="1800">
                <a:solidFill>
                  <a:srgbClr val="000000"/>
                </a:solidFill>
                <a:latin typeface="+mn-lt"/>
                <a:ea typeface="+mn-ea"/>
                <a:cs typeface="+mn-cs"/>
                <a:sym typeface="Helvetica"/>
              </a:defRPr>
            </a:pPr>
            <a:endParaRPr/>
          </a:p>
          <a:p>
            <a:pPr defTabSz="1300480">
              <a:spcBef>
                <a:spcPts val="700"/>
              </a:spcBef>
              <a:defRPr sz="2500">
                <a:solidFill>
                  <a:srgbClr val="000000"/>
                </a:solidFill>
                <a:latin typeface="Lato Light"/>
                <a:ea typeface="Lato Light"/>
                <a:cs typeface="Lato Light"/>
                <a:sym typeface="Lato Light"/>
              </a:defRPr>
            </a:pPr>
            <a:r>
              <a:t>r(s, a, s’) = -1 </a:t>
            </a:r>
          </a:p>
          <a:p>
            <a:pPr defTabSz="1300480">
              <a:spcBef>
                <a:spcPts val="700"/>
              </a:spcBef>
              <a:defRPr sz="2500">
                <a:solidFill>
                  <a:srgbClr val="000000"/>
                </a:solidFill>
                <a:latin typeface="Lato Light"/>
                <a:ea typeface="Lato Light"/>
                <a:cs typeface="Lato Light"/>
                <a:sym typeface="Lato Light"/>
              </a:defRPr>
            </a:pPr>
            <a:endParaRPr/>
          </a:p>
          <a:p>
            <a:pPr lvl="1" defTabSz="1300480">
              <a:spcBef>
                <a:spcPts val="700"/>
              </a:spcBef>
              <a:defRPr sz="2500">
                <a:solidFill>
                  <a:srgbClr val="000000"/>
                </a:solidFill>
                <a:latin typeface="Lato Light"/>
                <a:ea typeface="Lato Light"/>
                <a:cs typeface="Lato Light"/>
                <a:sym typeface="Lato Light"/>
              </a:defRPr>
            </a:pPr>
            <a:r>
              <a:t>Using Bellman equation we evaluate </a:t>
            </a:r>
          </a:p>
          <a:p>
            <a:pPr defTabSz="914400">
              <a:defRPr sz="1800">
                <a:solidFill>
                  <a:srgbClr val="000000"/>
                </a:solidFill>
                <a:latin typeface="+mn-lt"/>
                <a:ea typeface="+mn-ea"/>
                <a:cs typeface="+mn-cs"/>
                <a:sym typeface="Helvetica"/>
              </a:defRPr>
            </a:pPr>
            <a:r>
              <a:t>  </a:t>
            </a:r>
          </a:p>
        </p:txBody>
      </p:sp>
      <p:sp>
        <p:nvSpPr>
          <p:cNvPr id="964" name="Shape 964"/>
          <p:cNvSpPr/>
          <p:nvPr/>
        </p:nvSpPr>
        <p:spPr>
          <a:xfrm>
            <a:off x="757770" y="5123820"/>
            <a:ext cx="1232272"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4000">
                <a:solidFill>
                  <a:srgbClr val="FF9F00"/>
                </a:solidFill>
                <a:latin typeface="Bebas Neue Regular"/>
                <a:ea typeface="Bebas Neue Regular"/>
                <a:cs typeface="Bebas Neue Regular"/>
                <a:sym typeface="Bebas Neue Regular"/>
              </a:defRPr>
            </a:pPr>
            <a:r>
              <a:t>R</a:t>
            </a:r>
            <a:r>
              <a:rPr baseline="-5998"/>
              <a:t>t</a:t>
            </a:r>
            <a:r>
              <a:t> = -1</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Shape 943"/>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Optimality</a:t>
            </a:r>
          </a:p>
        </p:txBody>
      </p:sp>
      <p:sp>
        <p:nvSpPr>
          <p:cNvPr id="944" name="Shape 94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45" name="Shape 945"/>
          <p:cNvSpPr/>
          <p:nvPr/>
        </p:nvSpPr>
        <p:spPr>
          <a:xfrm>
            <a:off x="757771" y="3148487"/>
            <a:ext cx="9296963" cy="231417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We define </a:t>
            </a:r>
            <a:r>
              <a:rPr i="1">
                <a:latin typeface="+mj-lt"/>
                <a:ea typeface="+mj-ea"/>
                <a:cs typeface="+mj-cs"/>
                <a:sym typeface="Lato Regular"/>
              </a:rPr>
              <a:t>𝑞</a:t>
            </a:r>
            <a:r>
              <a:rPr baseline="-5998"/>
              <a:t>∗</a:t>
            </a:r>
            <a:r>
              <a:t>(s, a) as the optimal policy  </a:t>
            </a:r>
            <a:r>
              <a:rPr i="1">
                <a:latin typeface="+mj-lt"/>
                <a:ea typeface="+mj-ea"/>
                <a:cs typeface="+mj-cs"/>
                <a:sym typeface="Lato Regular"/>
              </a:rPr>
              <a:t>𝑞</a:t>
            </a:r>
            <a:r>
              <a:rPr baseline="-5998"/>
              <a:t>∗</a:t>
            </a:r>
            <a:r>
              <a:t>(s, a) </a:t>
            </a:r>
            <a:r>
              <a:rPr i="1">
                <a:latin typeface="+mj-lt"/>
                <a:ea typeface="+mj-ea"/>
                <a:cs typeface="+mj-cs"/>
                <a:sym typeface="Lato Regular"/>
              </a:rPr>
              <a:t>≐ </a:t>
            </a:r>
            <a:r>
              <a:t>max</a:t>
            </a:r>
            <a:r>
              <a:rPr baseline="-5998"/>
              <a:t>𝞹</a:t>
            </a:r>
            <a:r>
              <a:rPr i="1">
                <a:latin typeface="+mj-lt"/>
                <a:ea typeface="+mj-ea"/>
                <a:cs typeface="+mj-cs"/>
                <a:sym typeface="Lato Regular"/>
              </a:rPr>
              <a:t>𝑞</a:t>
            </a:r>
            <a:r>
              <a:rPr baseline="-5998"/>
              <a:t>𝞹</a:t>
            </a:r>
            <a:r>
              <a:t>(s, a)</a:t>
            </a:r>
            <a:br/>
            <a:endParaRP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It converges at ∞</a:t>
            </a:r>
            <a:br/>
            <a:endParaRP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In real world we just need good approximations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SUPERVISED - TRAINING</a:t>
            </a:r>
          </a:p>
        </p:txBody>
      </p:sp>
      <p:sp>
        <p:nvSpPr>
          <p:cNvPr id="304" name="Shape 30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305" name="Shape 305"/>
          <p:cNvSpPr/>
          <p:nvPr/>
        </p:nvSpPr>
        <p:spPr>
          <a:xfrm>
            <a:off x="954423" y="4410566"/>
            <a:ext cx="3393217"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06" name="Shape 306"/>
          <p:cNvSpPr/>
          <p:nvPr/>
        </p:nvSpPr>
        <p:spPr>
          <a:xfrm>
            <a:off x="1885307" y="5353691"/>
            <a:ext cx="1084632"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4300">
                <a:solidFill>
                  <a:srgbClr val="FFFFFF"/>
                </a:solidFill>
                <a:latin typeface="Bebas Neue Regular"/>
                <a:ea typeface="Bebas Neue Regular"/>
                <a:cs typeface="Bebas Neue Regular"/>
                <a:sym typeface="Bebas Neue Regular"/>
              </a:defRPr>
            </a:lvl1pPr>
          </a:lstStyle>
          <a:p>
            <a:r>
              <a:t>INPUT</a:t>
            </a:r>
          </a:p>
        </p:txBody>
      </p:sp>
      <p:sp>
        <p:nvSpPr>
          <p:cNvPr id="307" name="Shape 307"/>
          <p:cNvSpPr/>
          <p:nvPr/>
        </p:nvSpPr>
        <p:spPr>
          <a:xfrm flipH="1">
            <a:off x="8657160" y="4410566"/>
            <a:ext cx="3393217"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08" name="Shape 308"/>
          <p:cNvSpPr/>
          <p:nvPr/>
        </p:nvSpPr>
        <p:spPr>
          <a:xfrm>
            <a:off x="10049663" y="5365455"/>
            <a:ext cx="1702467"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300">
                <a:solidFill>
                  <a:srgbClr val="FFFFFF"/>
                </a:solidFill>
                <a:latin typeface="Bebas Neue Regular"/>
                <a:ea typeface="Bebas Neue Regular"/>
                <a:cs typeface="Bebas Neue Regular"/>
                <a:sym typeface="Bebas Neue Regular"/>
              </a:defRPr>
            </a:lvl1pPr>
          </a:lstStyle>
          <a:p>
            <a:r>
              <a:t>OUTPUT</a:t>
            </a:r>
          </a:p>
        </p:txBody>
      </p:sp>
      <p:sp>
        <p:nvSpPr>
          <p:cNvPr id="309" name="Shape 309"/>
          <p:cNvSpPr/>
          <p:nvPr/>
        </p:nvSpPr>
        <p:spPr>
          <a:xfrm>
            <a:off x="5020890" y="4839318"/>
            <a:ext cx="2963019" cy="1693819"/>
          </a:xfrm>
          <a:prstGeom prst="roundRect">
            <a:avLst>
              <a:gd name="adj" fmla="val 26240"/>
            </a:avLst>
          </a:prstGeom>
          <a:solidFill>
            <a:srgbClr val="A3C6D4"/>
          </a:solidFill>
          <a:ln w="3175">
            <a:solidFill>
              <a:srgbClr val="FFFFFF"/>
            </a:solidFill>
            <a:miter/>
          </a:ln>
        </p:spPr>
        <p:txBody>
          <a:bodyPr lIns="24383" tIns="24383" rIns="24383" bIns="24383" anchor="ctr"/>
          <a:lstStyle/>
          <a:p>
            <a:pPr>
              <a:defRPr>
                <a:solidFill>
                  <a:srgbClr val="A3C6D4"/>
                </a:solidFill>
                <a:latin typeface="Calibri"/>
                <a:ea typeface="Calibri"/>
                <a:cs typeface="Calibri"/>
                <a:sym typeface="Calibri"/>
              </a:defRPr>
            </a:pPr>
            <a:endParaRPr/>
          </a:p>
        </p:txBody>
      </p:sp>
      <p:sp>
        <p:nvSpPr>
          <p:cNvPr id="310" name="Shape 310"/>
          <p:cNvSpPr/>
          <p:nvPr/>
        </p:nvSpPr>
        <p:spPr>
          <a:xfrm>
            <a:off x="5716818" y="5236392"/>
            <a:ext cx="157116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5600">
                <a:solidFill>
                  <a:srgbClr val="FFFFFF"/>
                </a:solidFill>
                <a:latin typeface="Bebas Neue Regular"/>
                <a:ea typeface="Bebas Neue Regular"/>
                <a:cs typeface="Bebas Neue Regular"/>
                <a:sym typeface="Bebas Neue Regular"/>
              </a:defRPr>
            </a:lvl1pPr>
          </a:lstStyle>
          <a:p>
            <a:r>
              <a:t>MODEL</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Shape 1042"/>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endParaRPr dirty="0"/>
          </a:p>
        </p:txBody>
      </p:sp>
      <p:sp>
        <p:nvSpPr>
          <p:cNvPr id="1043" name="Shape 104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44" name="Shape 1044"/>
          <p:cNvSpPr/>
          <p:nvPr/>
        </p:nvSpPr>
        <p:spPr>
          <a:xfrm>
            <a:off x="757770" y="4024786"/>
            <a:ext cx="2985131" cy="26686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Estimate the value function</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Policy is implicit (eg 𝜀-greedy)</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i.e. Sarsa, </a:t>
            </a:r>
            <a:br/>
            <a:r>
              <a:t>Q-learning</a:t>
            </a:r>
          </a:p>
        </p:txBody>
      </p:sp>
      <p:sp>
        <p:nvSpPr>
          <p:cNvPr id="1045" name="Shape 1045"/>
          <p:cNvSpPr/>
          <p:nvPr/>
        </p:nvSpPr>
        <p:spPr>
          <a:xfrm>
            <a:off x="757771" y="3402486"/>
            <a:ext cx="4188406"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000">
                <a:solidFill>
                  <a:srgbClr val="D3E146"/>
                </a:solidFill>
                <a:latin typeface="Bebas Neue Regular"/>
                <a:ea typeface="Bebas Neue Regular"/>
                <a:cs typeface="Bebas Neue Regular"/>
                <a:sym typeface="Bebas Neue Regular"/>
              </a:defRPr>
            </a:lvl1pPr>
          </a:lstStyle>
          <a:p>
            <a:r>
              <a:t>Value-based methods</a:t>
            </a:r>
          </a:p>
        </p:txBody>
      </p:sp>
      <p:sp>
        <p:nvSpPr>
          <p:cNvPr id="1046" name="Shape 1046"/>
          <p:cNvSpPr/>
          <p:nvPr/>
        </p:nvSpPr>
        <p:spPr>
          <a:xfrm>
            <a:off x="5381845" y="3921345"/>
            <a:ext cx="5168933" cy="5168933"/>
          </a:xfrm>
          <a:prstGeom prst="ellipse">
            <a:avLst/>
          </a:prstGeom>
          <a:ln w="114300">
            <a:solidFill>
              <a:srgbClr val="D3E146"/>
            </a:solidFill>
            <a:miter lim="400000"/>
          </a:ln>
        </p:spPr>
        <p:txBody>
          <a:bodyPr lIns="24383" tIns="24383" rIns="24383" bIns="24383" anchor="ctr"/>
          <a:lstStyle/>
          <a:p>
            <a:pPr>
              <a:defRPr>
                <a:latin typeface="Calibri"/>
                <a:ea typeface="Calibri"/>
                <a:cs typeface="Calibri"/>
                <a:sym typeface="Calibri"/>
              </a:defRPr>
            </a:pPr>
            <a:endParaRPr/>
          </a:p>
        </p:txBody>
      </p:sp>
      <p:sp>
        <p:nvSpPr>
          <p:cNvPr id="1047" name="Shape 1047"/>
          <p:cNvSpPr/>
          <p:nvPr/>
        </p:nvSpPr>
        <p:spPr>
          <a:xfrm>
            <a:off x="5852419" y="6829866"/>
            <a:ext cx="2486969" cy="1132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defTabSz="914400">
              <a:defRPr sz="3400">
                <a:solidFill>
                  <a:srgbClr val="000000"/>
                </a:solidFill>
                <a:latin typeface="Lato Light"/>
                <a:ea typeface="Lato Light"/>
                <a:cs typeface="Lato Light"/>
                <a:sym typeface="Lato Light"/>
              </a:defRPr>
            </a:pPr>
            <a:r>
              <a:t>Value-based </a:t>
            </a:r>
          </a:p>
          <a:p>
            <a:pPr algn="ctr" defTabSz="914400">
              <a:defRPr sz="3400">
                <a:solidFill>
                  <a:srgbClr val="000000"/>
                </a:solidFill>
                <a:latin typeface="Lato Light"/>
                <a:ea typeface="Lato Light"/>
                <a:cs typeface="Lato Light"/>
                <a:sym typeface="Lato Light"/>
              </a:defRPr>
            </a:pPr>
            <a:r>
              <a:t>methods</a:t>
            </a:r>
          </a:p>
        </p:txBody>
      </p:sp>
    </p:spTree>
    <p:extLst>
      <p:ext uri="{BB962C8B-B14F-4D97-AF65-F5344CB8AC3E}">
        <p14:creationId xmlns:p14="http://schemas.microsoft.com/office/powerpoint/2010/main" val="388923064"/>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p:nvPr/>
        </p:nvSpPr>
        <p:spPr>
          <a:xfrm>
            <a:off x="757772" y="1964250"/>
            <a:ext cx="7406514"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Temporal-Difference Learning </a:t>
            </a:r>
          </a:p>
        </p:txBody>
      </p:sp>
      <p:sp>
        <p:nvSpPr>
          <p:cNvPr id="971" name="Shape 971"/>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72" name="Shape 972"/>
          <p:cNvSpPr/>
          <p:nvPr/>
        </p:nvSpPr>
        <p:spPr>
          <a:xfrm>
            <a:off x="757771" y="4037486"/>
            <a:ext cx="9296963" cy="25797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Can learn directly from raw experience without a model of the environment’s dynamics.</a:t>
            </a:r>
          </a:p>
          <a:p>
            <a:pPr defTabSz="1300480">
              <a:spcBef>
                <a:spcPts val="700"/>
              </a:spcBef>
              <a:defRPr sz="2500">
                <a:solidFill>
                  <a:srgbClr val="000000"/>
                </a:solidFill>
                <a:latin typeface="Lato Light"/>
                <a:ea typeface="Lato Light"/>
                <a:cs typeface="Lato Light"/>
                <a:sym typeface="Lato Light"/>
              </a:defRPr>
            </a:pPr>
            <a:endParaRP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Like DP, TD methods update estimates based in part on other learned estimates, without waiting for a final outcome (they bootstrap)</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Shape 974"/>
          <p:cNvSpPr/>
          <p:nvPr/>
        </p:nvSpPr>
        <p:spPr>
          <a:xfrm>
            <a:off x="757772" y="1964250"/>
            <a:ext cx="699836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Exploration vs Exploitation</a:t>
            </a:r>
          </a:p>
        </p:txBody>
      </p:sp>
      <p:sp>
        <p:nvSpPr>
          <p:cNvPr id="975" name="Shape 975"/>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76" name="Shape 976"/>
          <p:cNvSpPr/>
          <p:nvPr/>
        </p:nvSpPr>
        <p:spPr>
          <a:xfrm>
            <a:off x="757771" y="3148484"/>
            <a:ext cx="9296963" cy="14367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An algorithm:</a:t>
            </a:r>
          </a:p>
          <a:p>
            <a:pPr marL="742950" lvl="1" indent="-285750" defTabSz="1300480">
              <a:spcBef>
                <a:spcPts val="700"/>
              </a:spcBef>
              <a:buClr>
                <a:srgbClr val="D3E146"/>
              </a:buClr>
              <a:buSzPct val="100000"/>
              <a:buFont typeface="Arial"/>
              <a:buChar char="‣"/>
              <a:defRPr sz="2500">
                <a:solidFill>
                  <a:srgbClr val="000000"/>
                </a:solidFill>
                <a:latin typeface="Lato Light"/>
                <a:ea typeface="Lato Light"/>
                <a:cs typeface="Lato Light"/>
                <a:sym typeface="Lato Light"/>
              </a:defRPr>
            </a:pPr>
            <a:r>
              <a:t>wants to take the best decision</a:t>
            </a:r>
          </a:p>
          <a:p>
            <a:pPr marL="742950" lvl="1" indent="-285750" defTabSz="1300480">
              <a:spcBef>
                <a:spcPts val="700"/>
              </a:spcBef>
              <a:buClr>
                <a:srgbClr val="D3E146"/>
              </a:buClr>
              <a:buSzPct val="100000"/>
              <a:buFont typeface="Arial"/>
              <a:buChar char="‣"/>
              <a:defRPr sz="2500">
                <a:solidFill>
                  <a:srgbClr val="000000"/>
                </a:solidFill>
                <a:latin typeface="Lato Light"/>
                <a:ea typeface="Lato Light"/>
                <a:cs typeface="Lato Light"/>
                <a:sym typeface="Lato Light"/>
              </a:defRPr>
            </a:pPr>
            <a:r>
              <a:t>wants to explore to find the best decision</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Shape 978"/>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Policy update</a:t>
            </a:r>
          </a:p>
        </p:txBody>
      </p:sp>
      <p:sp>
        <p:nvSpPr>
          <p:cNvPr id="979" name="Shape 97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80" name="Shape 980"/>
          <p:cNvSpPr/>
          <p:nvPr/>
        </p:nvSpPr>
        <p:spPr>
          <a:xfrm>
            <a:off x="757771" y="4024786"/>
            <a:ext cx="9005921" cy="877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Agent commits to always explore and find the best policy that still explore</a:t>
            </a:r>
          </a:p>
        </p:txBody>
      </p:sp>
      <p:sp>
        <p:nvSpPr>
          <p:cNvPr id="981" name="Shape 981"/>
          <p:cNvSpPr/>
          <p:nvPr/>
        </p:nvSpPr>
        <p:spPr>
          <a:xfrm>
            <a:off x="757771" y="5926742"/>
            <a:ext cx="9005921" cy="8779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lvl1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lvl1pPr>
          </a:lstStyle>
          <a:p>
            <a:r>
              <a:t>The agent learns a deterministic optimal policy that might be unrelated from the policy followed</a:t>
            </a:r>
          </a:p>
        </p:txBody>
      </p:sp>
      <p:sp>
        <p:nvSpPr>
          <p:cNvPr id="982" name="Shape 982"/>
          <p:cNvSpPr/>
          <p:nvPr/>
        </p:nvSpPr>
        <p:spPr>
          <a:xfrm>
            <a:off x="757770" y="3402486"/>
            <a:ext cx="3659770"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000">
                <a:solidFill>
                  <a:srgbClr val="FF9F00"/>
                </a:solidFill>
                <a:latin typeface="Bebas Neue Regular"/>
                <a:ea typeface="Bebas Neue Regular"/>
                <a:cs typeface="Bebas Neue Regular"/>
                <a:sym typeface="Bebas Neue Regular"/>
              </a:defRPr>
            </a:lvl1pPr>
          </a:lstStyle>
          <a:p>
            <a:r>
              <a:t>On-policy (i.e. SARSA)</a:t>
            </a:r>
          </a:p>
        </p:txBody>
      </p:sp>
      <p:sp>
        <p:nvSpPr>
          <p:cNvPr id="983" name="Shape 983"/>
          <p:cNvSpPr/>
          <p:nvPr/>
        </p:nvSpPr>
        <p:spPr>
          <a:xfrm>
            <a:off x="757770" y="5307486"/>
            <a:ext cx="4591038"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000">
                <a:solidFill>
                  <a:srgbClr val="FF9F00"/>
                </a:solidFill>
                <a:latin typeface="Bebas Neue Regular"/>
                <a:ea typeface="Bebas Neue Regular"/>
                <a:cs typeface="Bebas Neue Regular"/>
                <a:sym typeface="Bebas Neue Regular"/>
              </a:defRPr>
            </a:lvl1pPr>
          </a:lstStyle>
          <a:p>
            <a:r>
              <a:t>Off-policy (i.e. Q-learning)</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sarsa</a:t>
            </a:r>
          </a:p>
        </p:txBody>
      </p:sp>
      <p:sp>
        <p:nvSpPr>
          <p:cNvPr id="986" name="Shape 986"/>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987" name="Shape 987"/>
          <p:cNvSpPr/>
          <p:nvPr/>
        </p:nvSpPr>
        <p:spPr>
          <a:xfrm>
            <a:off x="757771" y="3148487"/>
            <a:ext cx="9296963" cy="9668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Episode: alternating sequence of state/action pairs</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SARSA is a TD technique</a:t>
            </a:r>
          </a:p>
        </p:txBody>
      </p:sp>
      <p:sp>
        <p:nvSpPr>
          <p:cNvPr id="988" name="Shape 988"/>
          <p:cNvSpPr/>
          <p:nvPr/>
        </p:nvSpPr>
        <p:spPr>
          <a:xfrm>
            <a:off x="3857056" y="5487330"/>
            <a:ext cx="798759" cy="67970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p>
            <a:pPr algn="ctr" defTabSz="914400">
              <a:defRPr sz="3400">
                <a:solidFill>
                  <a:srgbClr val="000000"/>
                </a:solidFill>
                <a:latin typeface="Lato Light"/>
                <a:ea typeface="Lato Light"/>
                <a:cs typeface="Lato Light"/>
                <a:sym typeface="Lato Light"/>
              </a:defRPr>
            </a:pPr>
            <a:r>
              <a:t>R</a:t>
            </a:r>
            <a:r>
              <a:rPr baseline="-21647"/>
              <a:t>t+1</a:t>
            </a:r>
          </a:p>
        </p:txBody>
      </p:sp>
      <p:sp>
        <p:nvSpPr>
          <p:cNvPr id="989" name="Shape 989"/>
          <p:cNvSpPr/>
          <p:nvPr/>
        </p:nvSpPr>
        <p:spPr>
          <a:xfrm>
            <a:off x="2532532" y="6164662"/>
            <a:ext cx="603009" cy="67970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p>
            <a:pPr algn="ctr" defTabSz="914400">
              <a:defRPr sz="3400">
                <a:solidFill>
                  <a:srgbClr val="000000"/>
                </a:solidFill>
                <a:latin typeface="Lato Light"/>
                <a:ea typeface="Lato Light"/>
                <a:cs typeface="Lato Light"/>
                <a:sym typeface="Lato Light"/>
              </a:defRPr>
            </a:pPr>
            <a:r>
              <a:t>A</a:t>
            </a:r>
            <a:r>
              <a:rPr baseline="-21647"/>
              <a:t>t</a:t>
            </a:r>
            <a:r>
              <a:t> </a:t>
            </a:r>
          </a:p>
        </p:txBody>
      </p:sp>
      <p:grpSp>
        <p:nvGrpSpPr>
          <p:cNvPr id="992" name="Group 992"/>
          <p:cNvGrpSpPr/>
          <p:nvPr/>
        </p:nvGrpSpPr>
        <p:grpSpPr>
          <a:xfrm>
            <a:off x="856822" y="5522382"/>
            <a:ext cx="1270006" cy="1270007"/>
            <a:chOff x="0" y="0"/>
            <a:chExt cx="1270005" cy="1270005"/>
          </a:xfrm>
        </p:grpSpPr>
        <p:sp>
          <p:nvSpPr>
            <p:cNvPr id="990" name="Shape 990"/>
            <p:cNvSpPr/>
            <p:nvPr/>
          </p:nvSpPr>
          <p:spPr>
            <a:xfrm>
              <a:off x="418126" y="328929"/>
              <a:ext cx="433744"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defTabSz="914400">
                <a:defRPr sz="3400">
                  <a:solidFill>
                    <a:srgbClr val="000000"/>
                  </a:solidFill>
                  <a:latin typeface="Lato Light"/>
                  <a:ea typeface="Lato Light"/>
                  <a:cs typeface="Lato Light"/>
                  <a:sym typeface="Lato Light"/>
                </a:defRPr>
              </a:pPr>
              <a:r>
                <a:t>S</a:t>
              </a:r>
              <a:r>
                <a:rPr baseline="-5998"/>
                <a:t>t</a:t>
              </a:r>
            </a:p>
          </p:txBody>
        </p:sp>
        <p:sp>
          <p:nvSpPr>
            <p:cNvPr id="991" name="Shape 991"/>
            <p:cNvSpPr/>
            <p:nvPr/>
          </p:nvSpPr>
          <p:spPr>
            <a:xfrm>
              <a:off x="-1" y="-1"/>
              <a:ext cx="1270006" cy="1270006"/>
            </a:xfrm>
            <a:prstGeom prst="ellipse">
              <a:avLst/>
            </a:prstGeom>
            <a:no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grpSp>
        <p:nvGrpSpPr>
          <p:cNvPr id="995" name="Group 995"/>
          <p:cNvGrpSpPr/>
          <p:nvPr/>
        </p:nvGrpSpPr>
        <p:grpSpPr>
          <a:xfrm>
            <a:off x="5065251" y="5522382"/>
            <a:ext cx="1270007" cy="1270007"/>
            <a:chOff x="0" y="0"/>
            <a:chExt cx="1270005" cy="1270005"/>
          </a:xfrm>
        </p:grpSpPr>
        <p:sp>
          <p:nvSpPr>
            <p:cNvPr id="993" name="Shape 993"/>
            <p:cNvSpPr/>
            <p:nvPr/>
          </p:nvSpPr>
          <p:spPr>
            <a:xfrm>
              <a:off x="251163" y="328930"/>
              <a:ext cx="767669" cy="61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defTabSz="914400">
                <a:defRPr sz="3400">
                  <a:solidFill>
                    <a:srgbClr val="000000"/>
                  </a:solidFill>
                  <a:latin typeface="Lato Light"/>
                  <a:ea typeface="Lato Light"/>
                  <a:cs typeface="Lato Light"/>
                  <a:sym typeface="Lato Light"/>
                </a:defRPr>
              </a:pPr>
              <a:r>
                <a:t>S</a:t>
              </a:r>
              <a:r>
                <a:rPr baseline="-5998"/>
                <a:t>t+1</a:t>
              </a:r>
            </a:p>
          </p:txBody>
        </p:sp>
        <p:sp>
          <p:nvSpPr>
            <p:cNvPr id="994" name="Shape 994"/>
            <p:cNvSpPr/>
            <p:nvPr/>
          </p:nvSpPr>
          <p:spPr>
            <a:xfrm>
              <a:off x="-1" y="-1"/>
              <a:ext cx="1270006" cy="1270006"/>
            </a:xfrm>
            <a:prstGeom prst="ellipse">
              <a:avLst/>
            </a:prstGeom>
            <a:noFill/>
            <a:ln w="50800" cap="flat">
              <a:solidFill>
                <a:srgbClr val="D3E146"/>
              </a:solidFill>
              <a:prstDash val="solid"/>
              <a:miter lim="400000"/>
            </a:ln>
            <a:effectLst/>
          </p:spPr>
          <p:txBody>
            <a:bodyPr wrap="square" lIns="24383" tIns="24383" rIns="24383" bIns="24383" numCol="1" anchor="ctr">
              <a:noAutofit/>
            </a:bodyPr>
            <a:lstStyle/>
            <a:p>
              <a:pPr>
                <a:defRPr>
                  <a:latin typeface="Calibri"/>
                  <a:ea typeface="Calibri"/>
                  <a:cs typeface="Calibri"/>
                  <a:sym typeface="Calibri"/>
                </a:defRPr>
              </a:pPr>
              <a:endParaRPr/>
            </a:p>
          </p:txBody>
        </p:sp>
      </p:grpSp>
      <p:sp>
        <p:nvSpPr>
          <p:cNvPr id="996" name="Shape 996"/>
          <p:cNvSpPr/>
          <p:nvPr/>
        </p:nvSpPr>
        <p:spPr>
          <a:xfrm>
            <a:off x="2145851" y="6157383"/>
            <a:ext cx="1401774" cy="2"/>
          </a:xfrm>
          <a:prstGeom prst="line">
            <a:avLst/>
          </a:prstGeom>
          <a:ln w="50800">
            <a:solidFill>
              <a:srgbClr val="A3C6D4"/>
            </a:solidFill>
            <a:miter/>
          </a:ln>
        </p:spPr>
        <p:txBody>
          <a:bodyPr lIns="45718" tIns="45718" rIns="45718" bIns="45718"/>
          <a:lstStyle/>
          <a:p>
            <a:endParaRPr/>
          </a:p>
        </p:txBody>
      </p:sp>
      <p:sp>
        <p:nvSpPr>
          <p:cNvPr id="997" name="Shape 997"/>
          <p:cNvSpPr/>
          <p:nvPr/>
        </p:nvSpPr>
        <p:spPr>
          <a:xfrm>
            <a:off x="6366981" y="6157383"/>
            <a:ext cx="1401774" cy="2"/>
          </a:xfrm>
          <a:prstGeom prst="line">
            <a:avLst/>
          </a:prstGeom>
          <a:ln w="50800">
            <a:solidFill>
              <a:srgbClr val="A3C6D4"/>
            </a:solidFill>
            <a:miter/>
          </a:ln>
        </p:spPr>
        <p:txBody>
          <a:bodyPr lIns="45718" tIns="45718" rIns="45718" bIns="45718"/>
          <a:lstStyle/>
          <a:p>
            <a:endParaRPr/>
          </a:p>
        </p:txBody>
      </p:sp>
      <p:sp>
        <p:nvSpPr>
          <p:cNvPr id="998" name="Shape 998"/>
          <p:cNvSpPr/>
          <p:nvPr/>
        </p:nvSpPr>
        <p:spPr>
          <a:xfrm>
            <a:off x="3649086" y="6157381"/>
            <a:ext cx="1401774" cy="3"/>
          </a:xfrm>
          <a:prstGeom prst="line">
            <a:avLst/>
          </a:prstGeom>
          <a:ln w="38100">
            <a:solidFill>
              <a:srgbClr val="A3C6D4"/>
            </a:solidFill>
            <a:miter/>
            <a:tailEnd type="triangle"/>
          </a:ln>
        </p:spPr>
        <p:txBody>
          <a:bodyPr lIns="45718" tIns="45718" rIns="45718" bIns="45718"/>
          <a:lstStyle/>
          <a:p>
            <a:endParaRPr/>
          </a:p>
        </p:txBody>
      </p:sp>
      <p:sp>
        <p:nvSpPr>
          <p:cNvPr id="999" name="Shape 999"/>
          <p:cNvSpPr/>
          <p:nvPr/>
        </p:nvSpPr>
        <p:spPr>
          <a:xfrm>
            <a:off x="3450306" y="6075150"/>
            <a:ext cx="164469" cy="164469"/>
          </a:xfrm>
          <a:prstGeom prst="ellipse">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1000" name="Shape 1000"/>
          <p:cNvSpPr/>
          <p:nvPr/>
        </p:nvSpPr>
        <p:spPr>
          <a:xfrm>
            <a:off x="6586697" y="6164665"/>
            <a:ext cx="936936" cy="67970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p>
            <a:pPr algn="ctr" defTabSz="914400">
              <a:defRPr sz="3400">
                <a:solidFill>
                  <a:srgbClr val="000000"/>
                </a:solidFill>
                <a:latin typeface="Lato Light"/>
                <a:ea typeface="Lato Light"/>
                <a:cs typeface="Lato Light"/>
                <a:sym typeface="Lato Light"/>
              </a:defRPr>
            </a:pPr>
            <a:r>
              <a:t>A</a:t>
            </a:r>
            <a:r>
              <a:rPr baseline="-21647"/>
              <a:t>t+1</a:t>
            </a:r>
            <a:r>
              <a:t> </a:t>
            </a:r>
          </a:p>
        </p:txBody>
      </p:sp>
      <p:sp>
        <p:nvSpPr>
          <p:cNvPr id="1001" name="Shape 1001"/>
          <p:cNvSpPr/>
          <p:nvPr/>
        </p:nvSpPr>
        <p:spPr>
          <a:xfrm>
            <a:off x="7742904" y="6075150"/>
            <a:ext cx="164469" cy="164469"/>
          </a:xfrm>
          <a:prstGeom prst="ellipse">
            <a:avLst/>
          </a:prstGeom>
          <a:solidFill>
            <a:srgbClr val="A3C6D4"/>
          </a:solidFill>
          <a:ln w="12700">
            <a:miter lim="400000"/>
          </a:ln>
        </p:spPr>
        <p:txBody>
          <a:bodyPr lIns="24383" tIns="24383" rIns="24383" bIns="24383" anchor="ctr"/>
          <a:lstStyle/>
          <a:p>
            <a:pPr>
              <a:defRPr>
                <a:latin typeface="Calibri"/>
                <a:ea typeface="Calibri"/>
                <a:cs typeface="Calibri"/>
                <a:sym typeface="Calibri"/>
              </a:defRPr>
            </a:pPr>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Temporal Difference (TD)</a:t>
            </a:r>
          </a:p>
        </p:txBody>
      </p:sp>
      <p:sp>
        <p:nvSpPr>
          <p:cNvPr id="1004" name="Shape 1004"/>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05" name="Shape 1005"/>
          <p:cNvSpPr/>
          <p:nvPr/>
        </p:nvSpPr>
        <p:spPr>
          <a:xfrm>
            <a:off x="757771" y="3148487"/>
            <a:ext cx="9296963" cy="30242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TD-learning estimates the value function directly (on-policy)</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Doesn't try to learn the underlying MDP</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Keep an estimate of V π(s) in a table</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Update these estimates as we gather more experience </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Estimates depend on the exploration policy (e.g. 𝜀-greedy) and π</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t>Generate a policy from  the Value Function (e.g. using 𝜀-greedy)</a:t>
            </a:r>
          </a:p>
        </p:txBody>
      </p:sp>
      <p:sp>
        <p:nvSpPr>
          <p:cNvPr id="1006" name="Shape 1006"/>
          <p:cNvSpPr/>
          <p:nvPr/>
        </p:nvSpPr>
        <p:spPr>
          <a:xfrm>
            <a:off x="834864" y="7542686"/>
            <a:ext cx="11335071" cy="547242"/>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lgn="ctr">
              <a:defRPr sz="3200">
                <a:solidFill>
                  <a:srgbClr val="FF9F00"/>
                </a:solidFill>
                <a:latin typeface="Bebas Neue Regular"/>
                <a:ea typeface="Bebas Neue Regular"/>
                <a:cs typeface="Bebas Neue Regular"/>
                <a:sym typeface="Bebas Neue Regular"/>
              </a:defRPr>
            </a:lvl1pPr>
          </a:lstStyle>
          <a:p>
            <a:r>
              <a:t>V π(s) is guaranteed to converge to V *(s) after an infinite number of experiences</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Shape 1008"/>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Sarsa algorithm</a:t>
            </a:r>
          </a:p>
        </p:txBody>
      </p:sp>
      <p:sp>
        <p:nvSpPr>
          <p:cNvPr id="1009" name="Shape 100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10" name="Shape 1010"/>
          <p:cNvSpPr/>
          <p:nvPr/>
        </p:nvSpPr>
        <p:spPr>
          <a:xfrm>
            <a:off x="757772" y="3148486"/>
            <a:ext cx="11037655" cy="5310822"/>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Algorithm parameters: step size 𝛼 ∈(0, 1], small 𝜀 &gt; 0 </a:t>
            </a:r>
          </a:p>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Initialise Q(s,a), for all s ∈ S+, </a:t>
            </a:r>
            <a:r>
              <a:rPr dirty="0" smtClean="0"/>
              <a:t>a </a:t>
            </a:r>
            <a:r>
              <a:rPr dirty="0"/>
              <a:t>∈ A(s), arbitrarily except that Q(terminal,·) = 0 </a:t>
            </a:r>
          </a:p>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Loop for each episode: </a:t>
            </a:r>
          </a:p>
          <a:p>
            <a:pPr marL="742950" lvl="1" indent="-285750" defTabSz="1300480">
              <a:lnSpc>
                <a:spcPct val="110000"/>
              </a:lnSpc>
              <a:spcBef>
                <a:spcPts val="700"/>
              </a:spcBef>
              <a:buClr>
                <a:srgbClr val="D3E146"/>
              </a:buClr>
              <a:buSzPct val="100000"/>
              <a:buFont typeface="Arial"/>
              <a:buChar char="‣"/>
              <a:defRPr sz="2500">
                <a:solidFill>
                  <a:srgbClr val="000000"/>
                </a:solidFill>
                <a:latin typeface="Lato Light"/>
                <a:ea typeface="Lato Light"/>
                <a:cs typeface="Lato Light"/>
                <a:sym typeface="Lato Light"/>
              </a:defRPr>
            </a:pPr>
            <a:r>
              <a:rPr dirty="0"/>
              <a:t>Initialise S </a:t>
            </a:r>
          </a:p>
          <a:p>
            <a:pPr marL="742950" lvl="1" indent="-285750" defTabSz="1300480">
              <a:lnSpc>
                <a:spcPct val="110000"/>
              </a:lnSpc>
              <a:spcBef>
                <a:spcPts val="700"/>
              </a:spcBef>
              <a:buClr>
                <a:srgbClr val="D3E146"/>
              </a:buClr>
              <a:buSzPct val="100000"/>
              <a:buFont typeface="Arial"/>
              <a:buChar char="‣"/>
              <a:defRPr sz="2500">
                <a:solidFill>
                  <a:srgbClr val="000000"/>
                </a:solidFill>
                <a:latin typeface="Lato Light"/>
                <a:ea typeface="Lato Light"/>
                <a:cs typeface="Lato Light"/>
                <a:sym typeface="Lato Light"/>
              </a:defRPr>
            </a:pPr>
            <a:r>
              <a:rPr dirty="0"/>
              <a:t>Choose A from S using policy derived from Q (e.g., 𝜀-greedy)</a:t>
            </a:r>
          </a:p>
          <a:p>
            <a:pPr marL="742950" lvl="1" indent="-285750" defTabSz="1300480">
              <a:lnSpc>
                <a:spcPct val="110000"/>
              </a:lnSpc>
              <a:spcBef>
                <a:spcPts val="700"/>
              </a:spcBef>
              <a:buClr>
                <a:srgbClr val="D3E146"/>
              </a:buClr>
              <a:buSzPct val="100000"/>
              <a:buFont typeface="Arial"/>
              <a:buChar char="‣"/>
              <a:defRPr sz="2500">
                <a:solidFill>
                  <a:srgbClr val="000000"/>
                </a:solidFill>
                <a:latin typeface="Lato Light"/>
                <a:ea typeface="Lato Light"/>
                <a:cs typeface="Lato Light"/>
                <a:sym typeface="Lato Light"/>
              </a:defRPr>
            </a:pPr>
            <a:r>
              <a:rPr dirty="0"/>
              <a:t>Loop for each step of episode: </a:t>
            </a:r>
          </a:p>
          <a:p>
            <a:pPr marL="1200150" lvl="2" indent="-285750" defTabSz="1300480">
              <a:lnSpc>
                <a:spcPct val="110000"/>
              </a:lnSpc>
              <a:spcBef>
                <a:spcPts val="700"/>
              </a:spcBef>
              <a:buClr>
                <a:srgbClr val="A3C6D4"/>
              </a:buClr>
              <a:buSzPct val="100000"/>
              <a:buFont typeface="Arial"/>
              <a:buChar char="‣"/>
              <a:defRPr sz="2500">
                <a:solidFill>
                  <a:srgbClr val="000000"/>
                </a:solidFill>
                <a:latin typeface="Lato Light"/>
                <a:ea typeface="Lato Light"/>
                <a:cs typeface="Lato Light"/>
                <a:sym typeface="Lato Light"/>
              </a:defRPr>
            </a:pPr>
            <a:r>
              <a:rPr dirty="0"/>
              <a:t>Choose A’ from S’ using policy derived from Q (e.g., 𝜀-greedy)</a:t>
            </a:r>
            <a:br>
              <a:rPr dirty="0"/>
            </a:br>
            <a:r>
              <a:rPr dirty="0"/>
              <a:t>Take action A, observe R, S’</a:t>
            </a:r>
            <a:br>
              <a:rPr dirty="0"/>
            </a:br>
            <a:r>
              <a:rPr dirty="0"/>
              <a:t>Q(S, A) ⟵ Q(S, A) + 𝛼[R +𝛾 Q(S’, A’) - Q(S, A)]</a:t>
            </a:r>
            <a:br>
              <a:rPr dirty="0"/>
            </a:br>
            <a:r>
              <a:rPr dirty="0"/>
              <a:t>S ⟵S’; A ⟵ A’; </a:t>
            </a:r>
            <a:br>
              <a:rPr dirty="0"/>
            </a:br>
            <a:r>
              <a:rPr dirty="0"/>
              <a:t>until S is terminal </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Value function (</a:t>
            </a:r>
            <a:r>
              <a:rPr dirty="0" smtClean="0"/>
              <a:t>Q-matrix</a:t>
            </a:r>
            <a:r>
              <a:rPr lang="en-GB" dirty="0" smtClean="0"/>
              <a:t>)</a:t>
            </a:r>
            <a:endParaRPr dirty="0"/>
          </a:p>
        </p:txBody>
      </p:sp>
      <p:sp>
        <p:nvSpPr>
          <p:cNvPr id="478" name="Shape 478"/>
          <p:cNvSpPr/>
          <p:nvPr/>
        </p:nvSpPr>
        <p:spPr>
          <a:xfrm rot="5400000">
            <a:off x="6818838" y="-4323540"/>
            <a:ext cx="124895"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79" name="Shape 479"/>
          <p:cNvSpPr/>
          <p:nvPr/>
        </p:nvSpPr>
        <p:spPr>
          <a:xfrm>
            <a:off x="757771" y="4024786"/>
            <a:ext cx="4492326" cy="496965"/>
          </a:xfrm>
          <a:prstGeom prst="rect">
            <a:avLst/>
          </a:prstGeom>
          <a:ln w="12700">
            <a:miter lim="400000"/>
          </a:ln>
        </p:spPr>
        <p:txBody>
          <a:bodyPr lIns="57981" tIns="57981" rIns="57981" bIns="57981">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a:p>
        </p:txBody>
      </p:sp>
      <p:sp>
        <p:nvSpPr>
          <p:cNvPr id="480" name="Shape 480"/>
          <p:cNvSpPr/>
          <p:nvPr/>
        </p:nvSpPr>
        <p:spPr>
          <a:xfrm>
            <a:off x="757770" y="3439691"/>
            <a:ext cx="4188405" cy="658367"/>
          </a:xfrm>
          <a:prstGeom prst="rect">
            <a:avLst/>
          </a:prstGeom>
          <a:ln w="12700">
            <a:miter lim="400000"/>
          </a:ln>
        </p:spPr>
        <p:txBody>
          <a:bodyPr lIns="24383" tIns="24383" rIns="24383" bIns="24383">
            <a:spAutoFit/>
          </a:bodyPr>
          <a:lstStyle/>
          <a:p>
            <a:pPr>
              <a:defRPr sz="4000">
                <a:solidFill>
                  <a:srgbClr val="D3E146"/>
                </a:solidFill>
                <a:latin typeface="Bebas Neue Regular"/>
                <a:ea typeface="Bebas Neue Regular"/>
                <a:cs typeface="Bebas Neue Regular"/>
                <a:sym typeface="Bebas Neue Regular"/>
              </a:defRPr>
            </a:pPr>
            <a:endParaRPr/>
          </a:p>
        </p:txBody>
      </p:sp>
      <p:pic>
        <p:nvPicPr>
          <p:cNvPr id="481" name="pasted-image.png"/>
          <p:cNvPicPr>
            <a:picLocks noChangeAspect="1"/>
          </p:cNvPicPr>
          <p:nvPr/>
        </p:nvPicPr>
        <p:blipFill>
          <a:blip r:embed="rId2">
            <a:extLst/>
          </a:blip>
          <a:stretch>
            <a:fillRect/>
          </a:stretch>
        </p:blipFill>
        <p:spPr>
          <a:xfrm>
            <a:off x="2155457" y="4829937"/>
            <a:ext cx="6998367" cy="3529437"/>
          </a:xfrm>
          <a:prstGeom prst="rect">
            <a:avLst/>
          </a:prstGeom>
          <a:ln w="12700">
            <a:miter lim="400000"/>
          </a:ln>
        </p:spPr>
      </p:pic>
      <p:sp>
        <p:nvSpPr>
          <p:cNvPr id="8" name="Shape 928"/>
          <p:cNvSpPr/>
          <p:nvPr/>
        </p:nvSpPr>
        <p:spPr>
          <a:xfrm>
            <a:off x="757771" y="3148486"/>
            <a:ext cx="9296963" cy="37357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spcBef>
                <a:spcPts val="700"/>
              </a:spcBef>
              <a:defRPr sz="2500">
                <a:solidFill>
                  <a:srgbClr val="000000"/>
                </a:solidFill>
                <a:latin typeface="Lato Light"/>
                <a:ea typeface="Lato Light"/>
                <a:cs typeface="Lato Light"/>
                <a:sym typeface="Lato Light"/>
              </a:defRPr>
            </a:pPr>
            <a:endParaRPr baseline="-27279" dirty="0"/>
          </a:p>
        </p:txBody>
      </p:sp>
    </p:spTree>
    <p:extLst>
      <p:ext uri="{BB962C8B-B14F-4D97-AF65-F5344CB8AC3E}">
        <p14:creationId xmlns:p14="http://schemas.microsoft.com/office/powerpoint/2010/main" val="131965699"/>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Policy</a:t>
            </a:r>
            <a:endParaRPr dirty="0"/>
          </a:p>
        </p:txBody>
      </p:sp>
      <p:sp>
        <p:nvSpPr>
          <p:cNvPr id="478" name="Shape 478"/>
          <p:cNvSpPr/>
          <p:nvPr/>
        </p:nvSpPr>
        <p:spPr>
          <a:xfrm rot="5400000">
            <a:off x="6818838" y="-4323540"/>
            <a:ext cx="124895"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79" name="Shape 479"/>
          <p:cNvSpPr/>
          <p:nvPr/>
        </p:nvSpPr>
        <p:spPr>
          <a:xfrm>
            <a:off x="757771" y="4024786"/>
            <a:ext cx="4492326" cy="496965"/>
          </a:xfrm>
          <a:prstGeom prst="rect">
            <a:avLst/>
          </a:prstGeom>
          <a:ln w="12700">
            <a:miter lim="400000"/>
          </a:ln>
        </p:spPr>
        <p:txBody>
          <a:bodyPr lIns="57981" tIns="57981" rIns="57981" bIns="57981">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a:p>
        </p:txBody>
      </p:sp>
      <p:sp>
        <p:nvSpPr>
          <p:cNvPr id="480" name="Shape 480"/>
          <p:cNvSpPr/>
          <p:nvPr/>
        </p:nvSpPr>
        <p:spPr>
          <a:xfrm>
            <a:off x="757772" y="3402486"/>
            <a:ext cx="4188405" cy="658367"/>
          </a:xfrm>
          <a:prstGeom prst="rect">
            <a:avLst/>
          </a:prstGeom>
          <a:ln w="12700">
            <a:miter lim="400000"/>
          </a:ln>
        </p:spPr>
        <p:txBody>
          <a:bodyPr lIns="24383" tIns="24383" rIns="24383" bIns="24383">
            <a:spAutoFit/>
          </a:bodyPr>
          <a:lstStyle/>
          <a:p>
            <a:pPr>
              <a:defRPr sz="4000">
                <a:solidFill>
                  <a:srgbClr val="D3E146"/>
                </a:solidFill>
                <a:latin typeface="Bebas Neue Regular"/>
                <a:ea typeface="Bebas Neue Regular"/>
                <a:cs typeface="Bebas Neue Regular"/>
                <a:sym typeface="Bebas Neue Regular"/>
              </a:defRPr>
            </a:pPr>
            <a:endParaRPr/>
          </a:p>
        </p:txBody>
      </p:sp>
      <p:sp>
        <p:nvSpPr>
          <p:cNvPr id="8" name="Shape 928"/>
          <p:cNvSpPr/>
          <p:nvPr/>
        </p:nvSpPr>
        <p:spPr>
          <a:xfrm>
            <a:off x="757771" y="3148486"/>
            <a:ext cx="9296963" cy="848062"/>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spcBef>
                <a:spcPts val="700"/>
              </a:spcBef>
              <a:defRPr sz="2500">
                <a:solidFill>
                  <a:srgbClr val="000000"/>
                </a:solidFill>
                <a:latin typeface="Lato Light"/>
                <a:ea typeface="Lato Light"/>
                <a:cs typeface="Lato Light"/>
                <a:sym typeface="Lato Light"/>
              </a:defRPr>
            </a:pPr>
            <a:r>
              <a:rPr dirty="0" smtClean="0"/>
              <a:t>𝞹(a|s) ≐ Probability of taking action a from A</a:t>
            </a:r>
            <a:r>
              <a:rPr baseline="-27279" dirty="0" smtClean="0"/>
              <a:t>t</a:t>
            </a:r>
            <a:r>
              <a:rPr dirty="0" smtClean="0"/>
              <a:t> under state s from S</a:t>
            </a:r>
            <a:r>
              <a:rPr baseline="-27279" dirty="0" smtClean="0"/>
              <a:t>t</a:t>
            </a:r>
          </a:p>
          <a:p>
            <a:pPr defTabSz="1300480">
              <a:spcBef>
                <a:spcPts val="700"/>
              </a:spcBef>
              <a:defRPr sz="2500">
                <a:solidFill>
                  <a:srgbClr val="000000"/>
                </a:solidFill>
                <a:latin typeface="Lato Light"/>
                <a:ea typeface="Lato Light"/>
                <a:cs typeface="Lato Light"/>
                <a:sym typeface="Lato Light"/>
              </a:defRPr>
            </a:pPr>
            <a:endParaRPr baseline="-27279" dirty="0"/>
          </a:p>
        </p:txBody>
      </p:sp>
      <p:pic>
        <p:nvPicPr>
          <p:cNvPr id="9" name="Image" descr="Image"/>
          <p:cNvPicPr>
            <a:picLocks noChangeAspect="1"/>
          </p:cNvPicPr>
          <p:nvPr/>
        </p:nvPicPr>
        <p:blipFill>
          <a:blip r:embed="rId2">
            <a:extLst/>
          </a:blip>
          <a:stretch>
            <a:fillRect/>
          </a:stretch>
        </p:blipFill>
        <p:spPr>
          <a:xfrm>
            <a:off x="4422671" y="4810858"/>
            <a:ext cx="7526863" cy="3795969"/>
          </a:xfrm>
          <a:prstGeom prst="rect">
            <a:avLst/>
          </a:prstGeom>
          <a:ln w="12700">
            <a:miter lim="400000"/>
          </a:ln>
        </p:spPr>
      </p:pic>
      <p:sp>
        <p:nvSpPr>
          <p:cNvPr id="10" name="TextBox 9"/>
          <p:cNvSpPr txBox="1"/>
          <p:nvPr/>
        </p:nvSpPr>
        <p:spPr>
          <a:xfrm rot="5400000" flipH="1">
            <a:off x="10838711" y="6626699"/>
            <a:ext cx="3020786"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87650" hangingPunct="1"/>
            <a:r>
              <a:rPr lang="en-US" b="1" dirty="0">
                <a:ln>
                  <a:solidFill>
                    <a:srgbClr val="FFC000"/>
                  </a:solidFill>
                </a:ln>
                <a:solidFill>
                  <a:srgbClr val="FFC000"/>
                </a:solidFill>
              </a:rPr>
              <a:t>STATES</a:t>
            </a:r>
          </a:p>
        </p:txBody>
      </p:sp>
      <p:sp>
        <p:nvSpPr>
          <p:cNvPr id="11" name="TextBox 10"/>
          <p:cNvSpPr txBox="1"/>
          <p:nvPr/>
        </p:nvSpPr>
        <p:spPr>
          <a:xfrm>
            <a:off x="6074229" y="8537976"/>
            <a:ext cx="587530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87650" hangingPunct="1"/>
            <a:r>
              <a:rPr lang="en-US" b="1" dirty="0">
                <a:ln>
                  <a:solidFill>
                    <a:srgbClr val="607491"/>
                  </a:solidFill>
                </a:ln>
              </a:rPr>
              <a:t>ACTIONS</a:t>
            </a:r>
          </a:p>
        </p:txBody>
      </p:sp>
      <p:sp>
        <p:nvSpPr>
          <p:cNvPr id="3" name="Rectangle 2"/>
          <p:cNvSpPr/>
          <p:nvPr/>
        </p:nvSpPr>
        <p:spPr>
          <a:xfrm>
            <a:off x="757769" y="4100458"/>
            <a:ext cx="6769701" cy="1569660"/>
          </a:xfrm>
          <a:prstGeom prst="rect">
            <a:avLst/>
          </a:prstGeom>
        </p:spPr>
        <p:txBody>
          <a:bodyPr wrap="square">
            <a:spAutoFit/>
          </a:bodyPr>
          <a:lstStyle/>
          <a:p>
            <a:pPr marL="342900" indent="-342900">
              <a:buFont typeface="Arial" charset="0"/>
              <a:buChar char="•"/>
            </a:pPr>
            <a:r>
              <a:rPr lang="en-GB" dirty="0">
                <a:latin typeface="Lato Regular" charset="0"/>
              </a:rPr>
              <a:t>Use policy and expected return to take action</a:t>
            </a:r>
          </a:p>
          <a:p>
            <a:pPr marL="342900" indent="-342900">
              <a:buFont typeface="Arial" charset="0"/>
              <a:buChar char="•"/>
            </a:pPr>
            <a:r>
              <a:rPr lang="en-GB" dirty="0">
                <a:latin typeface="Lato Regular" charset="0"/>
              </a:rPr>
              <a:t>Estimate the value function</a:t>
            </a:r>
            <a:endParaRPr lang="en-GB" sz="3200" dirty="0">
              <a:latin typeface="Lato Regular" charset="0"/>
            </a:endParaRPr>
          </a:p>
          <a:p>
            <a:pPr marL="342900" indent="-342900">
              <a:buFont typeface="Arial" charset="0"/>
              <a:buChar char="•"/>
            </a:pPr>
            <a:r>
              <a:rPr lang="en-GB" dirty="0">
                <a:latin typeface="Lato Regular" charset="0"/>
              </a:rPr>
              <a:t>Policy is implicit (</a:t>
            </a:r>
            <a:r>
              <a:rPr lang="en-GB" dirty="0" err="1">
                <a:latin typeface="Lato Regular" charset="0"/>
              </a:rPr>
              <a:t>eg</a:t>
            </a:r>
            <a:r>
              <a:rPr lang="en-GB" dirty="0">
                <a:latin typeface="Lato Regular" charset="0"/>
              </a:rPr>
              <a:t> 𝜀-greedy)</a:t>
            </a:r>
          </a:p>
          <a:p>
            <a:pPr marL="342900" indent="-342900">
              <a:buFont typeface="Arial" charset="0"/>
              <a:buChar char="•"/>
            </a:pPr>
            <a:r>
              <a:rPr lang="en-GB" dirty="0">
                <a:latin typeface="Lato Regular" charset="0"/>
              </a:rPr>
              <a:t>i.e. </a:t>
            </a:r>
            <a:r>
              <a:rPr lang="en-GB" dirty="0" err="1">
                <a:latin typeface="Lato Regular" charset="0"/>
              </a:rPr>
              <a:t>Sarsa</a:t>
            </a:r>
            <a:r>
              <a:rPr lang="en-GB" dirty="0">
                <a:latin typeface="Lato Regular" charset="0"/>
              </a:rPr>
              <a:t>, Q-learning</a:t>
            </a:r>
          </a:p>
        </p:txBody>
      </p:sp>
    </p:spTree>
    <p:extLst>
      <p:ext uri="{BB962C8B-B14F-4D97-AF65-F5344CB8AC3E}">
        <p14:creationId xmlns:p14="http://schemas.microsoft.com/office/powerpoint/2010/main" val="337642079"/>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Policy</a:t>
            </a:r>
            <a:endParaRPr dirty="0"/>
          </a:p>
        </p:txBody>
      </p:sp>
      <p:sp>
        <p:nvSpPr>
          <p:cNvPr id="478" name="Shape 478"/>
          <p:cNvSpPr/>
          <p:nvPr/>
        </p:nvSpPr>
        <p:spPr>
          <a:xfrm rot="5400000">
            <a:off x="6818838" y="-4323540"/>
            <a:ext cx="124895"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79" name="Shape 479"/>
          <p:cNvSpPr/>
          <p:nvPr/>
        </p:nvSpPr>
        <p:spPr>
          <a:xfrm>
            <a:off x="757771" y="4024786"/>
            <a:ext cx="4492326" cy="496965"/>
          </a:xfrm>
          <a:prstGeom prst="rect">
            <a:avLst/>
          </a:prstGeom>
          <a:ln w="12700">
            <a:miter lim="400000"/>
          </a:ln>
        </p:spPr>
        <p:txBody>
          <a:bodyPr lIns="57981" tIns="57981" rIns="57981" bIns="57981">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a:p>
        </p:txBody>
      </p:sp>
      <p:sp>
        <p:nvSpPr>
          <p:cNvPr id="480" name="Shape 480"/>
          <p:cNvSpPr/>
          <p:nvPr/>
        </p:nvSpPr>
        <p:spPr>
          <a:xfrm>
            <a:off x="757772" y="3402486"/>
            <a:ext cx="4188405" cy="658367"/>
          </a:xfrm>
          <a:prstGeom prst="rect">
            <a:avLst/>
          </a:prstGeom>
          <a:ln w="12700">
            <a:miter lim="400000"/>
          </a:ln>
        </p:spPr>
        <p:txBody>
          <a:bodyPr lIns="24383" tIns="24383" rIns="24383" bIns="24383">
            <a:spAutoFit/>
          </a:bodyPr>
          <a:lstStyle/>
          <a:p>
            <a:pPr>
              <a:defRPr sz="4000">
                <a:solidFill>
                  <a:srgbClr val="D3E146"/>
                </a:solidFill>
                <a:latin typeface="Bebas Neue Regular"/>
                <a:ea typeface="Bebas Neue Regular"/>
                <a:cs typeface="Bebas Neue Regular"/>
                <a:sym typeface="Bebas Neue Regular"/>
              </a:defRPr>
            </a:pPr>
            <a:endParaRPr/>
          </a:p>
        </p:txBody>
      </p:sp>
      <p:sp>
        <p:nvSpPr>
          <p:cNvPr id="8" name="Shape 928"/>
          <p:cNvSpPr/>
          <p:nvPr/>
        </p:nvSpPr>
        <p:spPr>
          <a:xfrm>
            <a:off x="757771" y="3148486"/>
            <a:ext cx="9296963" cy="848062"/>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spcBef>
                <a:spcPts val="700"/>
              </a:spcBef>
              <a:defRPr sz="2500">
                <a:solidFill>
                  <a:srgbClr val="000000"/>
                </a:solidFill>
                <a:latin typeface="Lato Light"/>
                <a:ea typeface="Lato Light"/>
                <a:cs typeface="Lato Light"/>
                <a:sym typeface="Lato Light"/>
              </a:defRPr>
            </a:pPr>
            <a:r>
              <a:rPr dirty="0" smtClean="0"/>
              <a:t>𝞹(a|s) ≐ Probability of taking action a from A</a:t>
            </a:r>
            <a:r>
              <a:rPr baseline="-27279" dirty="0" smtClean="0"/>
              <a:t>t</a:t>
            </a:r>
            <a:r>
              <a:rPr dirty="0" smtClean="0"/>
              <a:t> under state s from S</a:t>
            </a:r>
            <a:r>
              <a:rPr baseline="-27279" dirty="0" smtClean="0"/>
              <a:t>t</a:t>
            </a:r>
          </a:p>
          <a:p>
            <a:pPr defTabSz="1300480">
              <a:spcBef>
                <a:spcPts val="700"/>
              </a:spcBef>
              <a:defRPr sz="2500">
                <a:solidFill>
                  <a:srgbClr val="000000"/>
                </a:solidFill>
                <a:latin typeface="Lato Light"/>
                <a:ea typeface="Lato Light"/>
                <a:cs typeface="Lato Light"/>
                <a:sym typeface="Lato Light"/>
              </a:defRPr>
            </a:pPr>
            <a:endParaRPr baseline="-27279" dirty="0"/>
          </a:p>
        </p:txBody>
      </p:sp>
      <p:pic>
        <p:nvPicPr>
          <p:cNvPr id="9" name="Image" descr="Image"/>
          <p:cNvPicPr>
            <a:picLocks noChangeAspect="1"/>
          </p:cNvPicPr>
          <p:nvPr/>
        </p:nvPicPr>
        <p:blipFill>
          <a:blip r:embed="rId2">
            <a:extLst/>
          </a:blip>
          <a:stretch>
            <a:fillRect/>
          </a:stretch>
        </p:blipFill>
        <p:spPr>
          <a:xfrm>
            <a:off x="4422671" y="4810858"/>
            <a:ext cx="7526863" cy="3795969"/>
          </a:xfrm>
          <a:prstGeom prst="rect">
            <a:avLst/>
          </a:prstGeom>
          <a:ln w="12700">
            <a:miter lim="400000"/>
          </a:ln>
        </p:spPr>
      </p:pic>
      <p:sp>
        <p:nvSpPr>
          <p:cNvPr id="10" name="TextBox 9"/>
          <p:cNvSpPr txBox="1"/>
          <p:nvPr/>
        </p:nvSpPr>
        <p:spPr>
          <a:xfrm rot="5400000" flipH="1">
            <a:off x="10838711" y="6626699"/>
            <a:ext cx="3020786"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87650" hangingPunct="1"/>
            <a:r>
              <a:rPr lang="en-US" b="1" dirty="0">
                <a:ln>
                  <a:solidFill>
                    <a:srgbClr val="FFC000"/>
                  </a:solidFill>
                </a:ln>
                <a:solidFill>
                  <a:srgbClr val="FFC000"/>
                </a:solidFill>
              </a:rPr>
              <a:t>STATES</a:t>
            </a:r>
          </a:p>
        </p:txBody>
      </p:sp>
      <p:sp>
        <p:nvSpPr>
          <p:cNvPr id="11" name="TextBox 10"/>
          <p:cNvSpPr txBox="1"/>
          <p:nvPr/>
        </p:nvSpPr>
        <p:spPr>
          <a:xfrm>
            <a:off x="6074229" y="8537976"/>
            <a:ext cx="587530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87650" hangingPunct="1"/>
            <a:r>
              <a:rPr lang="en-US" b="1" dirty="0">
                <a:ln>
                  <a:solidFill>
                    <a:srgbClr val="607491"/>
                  </a:solidFill>
                </a:ln>
              </a:rPr>
              <a:t>ACTIONS</a:t>
            </a:r>
          </a:p>
        </p:txBody>
      </p:sp>
      <p:sp>
        <p:nvSpPr>
          <p:cNvPr id="12" name="Rectangle 11"/>
          <p:cNvSpPr/>
          <p:nvPr/>
        </p:nvSpPr>
        <p:spPr>
          <a:xfrm>
            <a:off x="5382035" y="5911479"/>
            <a:ext cx="6567499" cy="455636"/>
          </a:xfrm>
          <a:prstGeom prst="rect">
            <a:avLst/>
          </a:prstGeom>
          <a:noFill/>
          <a:ln w="66675"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7" tIns="18287" rIns="18287" bIns="18287" numCol="1" spcCol="38100" rtlCol="0" anchor="ctr">
            <a:spAutoFit/>
          </a:bodyPr>
          <a:lstStyle/>
          <a:p>
            <a:pPr defTabSz="975299">
              <a:lnSpc>
                <a:spcPct val="90000"/>
              </a:lnSpc>
              <a:spcBef>
                <a:spcPts val="480"/>
              </a:spcBef>
              <a:buClr>
                <a:srgbClr val="FF9F00"/>
              </a:buClr>
              <a:buSzPct val="100000"/>
              <a:buFont typeface="Arial"/>
              <a:buChar char="‣"/>
            </a:pPr>
            <a:endParaRPr lang="en-US" sz="2560">
              <a:solidFill>
                <a:srgbClr val="000000"/>
              </a:solidFill>
              <a:sym typeface="Lato Light"/>
            </a:endParaRPr>
          </a:p>
        </p:txBody>
      </p:sp>
    </p:spTree>
    <p:extLst>
      <p:ext uri="{BB962C8B-B14F-4D97-AF65-F5344CB8AC3E}">
        <p14:creationId xmlns:p14="http://schemas.microsoft.com/office/powerpoint/2010/main" val="174437938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p:nvPr/>
        </p:nvSpPr>
        <p:spPr>
          <a:xfrm>
            <a:off x="757770" y="1964250"/>
            <a:ext cx="628270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SUPERVISED - scoring</a:t>
            </a:r>
          </a:p>
        </p:txBody>
      </p:sp>
      <p:sp>
        <p:nvSpPr>
          <p:cNvPr id="313" name="Shape 31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314" name="Shape 314"/>
          <p:cNvSpPr/>
          <p:nvPr/>
        </p:nvSpPr>
        <p:spPr>
          <a:xfrm>
            <a:off x="954423" y="4410566"/>
            <a:ext cx="3393217"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15" name="Shape 315"/>
          <p:cNvSpPr/>
          <p:nvPr/>
        </p:nvSpPr>
        <p:spPr>
          <a:xfrm>
            <a:off x="1885307" y="5353691"/>
            <a:ext cx="1084632"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defRPr sz="4300">
                <a:solidFill>
                  <a:srgbClr val="FFFFFF"/>
                </a:solidFill>
                <a:latin typeface="Bebas Neue Regular"/>
                <a:ea typeface="Bebas Neue Regular"/>
                <a:cs typeface="Bebas Neue Regular"/>
                <a:sym typeface="Bebas Neue Regular"/>
              </a:defRPr>
            </a:lvl1pPr>
          </a:lstStyle>
          <a:p>
            <a:r>
              <a:t>INPUT</a:t>
            </a:r>
          </a:p>
        </p:txBody>
      </p:sp>
      <p:sp>
        <p:nvSpPr>
          <p:cNvPr id="316" name="Shape 316"/>
          <p:cNvSpPr/>
          <p:nvPr/>
        </p:nvSpPr>
        <p:spPr>
          <a:xfrm>
            <a:off x="8657159" y="4410566"/>
            <a:ext cx="3393218" cy="25547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317" name="Shape 317"/>
          <p:cNvSpPr/>
          <p:nvPr/>
        </p:nvSpPr>
        <p:spPr>
          <a:xfrm>
            <a:off x="9605164" y="5365455"/>
            <a:ext cx="1702467" cy="7091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4300">
                <a:solidFill>
                  <a:srgbClr val="FFFFFF"/>
                </a:solidFill>
                <a:latin typeface="Bebas Neue Regular"/>
                <a:ea typeface="Bebas Neue Regular"/>
                <a:cs typeface="Bebas Neue Regular"/>
                <a:sym typeface="Bebas Neue Regular"/>
              </a:defRPr>
            </a:lvl1pPr>
          </a:lstStyle>
          <a:p>
            <a:r>
              <a:t>OUTPUT</a:t>
            </a:r>
          </a:p>
        </p:txBody>
      </p:sp>
      <p:sp>
        <p:nvSpPr>
          <p:cNvPr id="318" name="Shape 318"/>
          <p:cNvSpPr/>
          <p:nvPr/>
        </p:nvSpPr>
        <p:spPr>
          <a:xfrm>
            <a:off x="5020890" y="4839318"/>
            <a:ext cx="2963019" cy="1693819"/>
          </a:xfrm>
          <a:prstGeom prst="roundRect">
            <a:avLst>
              <a:gd name="adj" fmla="val 26240"/>
            </a:avLst>
          </a:prstGeom>
          <a:solidFill>
            <a:srgbClr val="A3C6D4"/>
          </a:solidFill>
          <a:ln w="3175">
            <a:solidFill>
              <a:srgbClr val="FFFFFF"/>
            </a:solidFill>
            <a:miter/>
          </a:ln>
        </p:spPr>
        <p:txBody>
          <a:bodyPr lIns="24383" tIns="24383" rIns="24383" bIns="24383" anchor="ctr"/>
          <a:lstStyle/>
          <a:p>
            <a:pPr>
              <a:defRPr>
                <a:solidFill>
                  <a:srgbClr val="A3C6D4"/>
                </a:solidFill>
                <a:latin typeface="Calibri"/>
                <a:ea typeface="Calibri"/>
                <a:cs typeface="Calibri"/>
                <a:sym typeface="Calibri"/>
              </a:defRPr>
            </a:pPr>
            <a:endParaRPr/>
          </a:p>
        </p:txBody>
      </p:sp>
      <p:sp>
        <p:nvSpPr>
          <p:cNvPr id="319" name="Shape 319"/>
          <p:cNvSpPr/>
          <p:nvPr/>
        </p:nvSpPr>
        <p:spPr>
          <a:xfrm>
            <a:off x="5716818" y="5236392"/>
            <a:ext cx="1571166"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nchor="ctr">
            <a:spAutoFit/>
          </a:bodyPr>
          <a:lstStyle>
            <a:lvl1pPr algn="ctr">
              <a:defRPr sz="5600">
                <a:solidFill>
                  <a:srgbClr val="FFFFFF"/>
                </a:solidFill>
                <a:latin typeface="Bebas Neue Regular"/>
                <a:ea typeface="Bebas Neue Regular"/>
                <a:cs typeface="Bebas Neue Regular"/>
                <a:sym typeface="Bebas Neue Regular"/>
              </a:defRPr>
            </a:lvl1pPr>
          </a:lstStyle>
          <a:p>
            <a:r>
              <a:t>MODEL</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a:t>Value function (Q-matrix)</a:t>
            </a:r>
          </a:p>
        </p:txBody>
      </p:sp>
      <p:sp>
        <p:nvSpPr>
          <p:cNvPr id="478" name="Shape 478"/>
          <p:cNvSpPr/>
          <p:nvPr/>
        </p:nvSpPr>
        <p:spPr>
          <a:xfrm rot="5400000">
            <a:off x="6818838" y="-4323540"/>
            <a:ext cx="124895"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79" name="Shape 479"/>
          <p:cNvSpPr/>
          <p:nvPr/>
        </p:nvSpPr>
        <p:spPr>
          <a:xfrm>
            <a:off x="757771" y="4024786"/>
            <a:ext cx="4492326" cy="496965"/>
          </a:xfrm>
          <a:prstGeom prst="rect">
            <a:avLst/>
          </a:prstGeom>
          <a:ln w="12700">
            <a:miter lim="400000"/>
          </a:ln>
        </p:spPr>
        <p:txBody>
          <a:bodyPr lIns="57981" tIns="57981" rIns="57981" bIns="57981">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a:p>
        </p:txBody>
      </p:sp>
      <p:sp>
        <p:nvSpPr>
          <p:cNvPr id="480" name="Shape 480"/>
          <p:cNvSpPr/>
          <p:nvPr/>
        </p:nvSpPr>
        <p:spPr>
          <a:xfrm>
            <a:off x="757772" y="3402486"/>
            <a:ext cx="4188405" cy="658367"/>
          </a:xfrm>
          <a:prstGeom prst="rect">
            <a:avLst/>
          </a:prstGeom>
          <a:ln w="12700">
            <a:miter lim="400000"/>
          </a:ln>
        </p:spPr>
        <p:txBody>
          <a:bodyPr lIns="24383" tIns="24383" rIns="24383" bIns="24383">
            <a:spAutoFit/>
          </a:bodyPr>
          <a:lstStyle/>
          <a:p>
            <a:pPr>
              <a:defRPr sz="4000">
                <a:solidFill>
                  <a:srgbClr val="D3E146"/>
                </a:solidFill>
                <a:latin typeface="Bebas Neue Regular"/>
                <a:ea typeface="Bebas Neue Regular"/>
                <a:cs typeface="Bebas Neue Regular"/>
                <a:sym typeface="Bebas Neue Regular"/>
              </a:defRPr>
            </a:pPr>
            <a:endParaRPr/>
          </a:p>
        </p:txBody>
      </p:sp>
      <p:sp>
        <p:nvSpPr>
          <p:cNvPr id="8" name="Shape 928"/>
          <p:cNvSpPr/>
          <p:nvPr/>
        </p:nvSpPr>
        <p:spPr>
          <a:xfrm>
            <a:off x="757771" y="3148486"/>
            <a:ext cx="9296963" cy="37357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spcBef>
                <a:spcPts val="700"/>
              </a:spcBef>
              <a:defRPr sz="2500">
                <a:solidFill>
                  <a:srgbClr val="000000"/>
                </a:solidFill>
                <a:latin typeface="Lato Light"/>
                <a:ea typeface="Lato Light"/>
                <a:cs typeface="Lato Light"/>
                <a:sym typeface="Lato Light"/>
              </a:defRPr>
            </a:pPr>
            <a:endParaRPr baseline="-27279" dirty="0"/>
          </a:p>
        </p:txBody>
      </p:sp>
      <p:pic>
        <p:nvPicPr>
          <p:cNvPr id="9" name="Image" descr="Image"/>
          <p:cNvPicPr>
            <a:picLocks noChangeAspect="1"/>
          </p:cNvPicPr>
          <p:nvPr/>
        </p:nvPicPr>
        <p:blipFill>
          <a:blip r:embed="rId2">
            <a:extLst/>
          </a:blip>
          <a:stretch>
            <a:fillRect/>
          </a:stretch>
        </p:blipFill>
        <p:spPr>
          <a:xfrm>
            <a:off x="4422671" y="4149980"/>
            <a:ext cx="7526863" cy="3795969"/>
          </a:xfrm>
          <a:prstGeom prst="rect">
            <a:avLst/>
          </a:prstGeom>
          <a:ln w="12700">
            <a:miter lim="400000"/>
          </a:ln>
        </p:spPr>
      </p:pic>
      <p:sp>
        <p:nvSpPr>
          <p:cNvPr id="10" name="TextBox 9"/>
          <p:cNvSpPr txBox="1"/>
          <p:nvPr/>
        </p:nvSpPr>
        <p:spPr>
          <a:xfrm rot="5400000" flipH="1">
            <a:off x="10838711" y="5965821"/>
            <a:ext cx="3020786"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87650" hangingPunct="1"/>
            <a:r>
              <a:rPr lang="en-US" b="1" dirty="0">
                <a:ln>
                  <a:solidFill>
                    <a:srgbClr val="FFC000"/>
                  </a:solidFill>
                </a:ln>
                <a:solidFill>
                  <a:srgbClr val="FFC000"/>
                </a:solidFill>
              </a:rPr>
              <a:t>STATES</a:t>
            </a:r>
          </a:p>
        </p:txBody>
      </p:sp>
      <p:sp>
        <p:nvSpPr>
          <p:cNvPr id="11" name="TextBox 10"/>
          <p:cNvSpPr txBox="1"/>
          <p:nvPr/>
        </p:nvSpPr>
        <p:spPr>
          <a:xfrm>
            <a:off x="6074229" y="7877098"/>
            <a:ext cx="587530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87650" hangingPunct="1"/>
            <a:r>
              <a:rPr lang="en-US" b="1" dirty="0">
                <a:ln>
                  <a:solidFill>
                    <a:srgbClr val="607491"/>
                  </a:solidFill>
                </a:ln>
              </a:rPr>
              <a:t>ACTIONS</a:t>
            </a:r>
          </a:p>
        </p:txBody>
      </p:sp>
      <p:sp>
        <p:nvSpPr>
          <p:cNvPr id="12" name="Rectangle 11"/>
          <p:cNvSpPr/>
          <p:nvPr/>
        </p:nvSpPr>
        <p:spPr>
          <a:xfrm>
            <a:off x="5382035" y="5250601"/>
            <a:ext cx="6567499" cy="455636"/>
          </a:xfrm>
          <a:prstGeom prst="rect">
            <a:avLst/>
          </a:prstGeom>
          <a:noFill/>
          <a:ln w="66675"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7" tIns="18287" rIns="18287" bIns="18287" numCol="1" spcCol="38100" rtlCol="0" anchor="ctr">
            <a:spAutoFit/>
          </a:bodyPr>
          <a:lstStyle/>
          <a:p>
            <a:pPr defTabSz="975299">
              <a:lnSpc>
                <a:spcPct val="90000"/>
              </a:lnSpc>
              <a:spcBef>
                <a:spcPts val="480"/>
              </a:spcBef>
              <a:buClr>
                <a:srgbClr val="FF9F00"/>
              </a:buClr>
              <a:buSzPct val="100000"/>
              <a:buFont typeface="Arial"/>
              <a:buChar char="‣"/>
            </a:pPr>
            <a:endParaRPr lang="en-US" sz="2560">
              <a:solidFill>
                <a:srgbClr val="000000"/>
              </a:solidFill>
              <a:sym typeface="Lato Light"/>
            </a:endParaRPr>
          </a:p>
        </p:txBody>
      </p:sp>
      <p:sp>
        <p:nvSpPr>
          <p:cNvPr id="13" name="Oval 12"/>
          <p:cNvSpPr/>
          <p:nvPr/>
        </p:nvSpPr>
        <p:spPr>
          <a:xfrm>
            <a:off x="1629747" y="5596671"/>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smtClean="0">
                <a:ln>
                  <a:noFill/>
                </a:ln>
                <a:solidFill>
                  <a:srgbClr val="7F7F7F"/>
                </a:solidFill>
                <a:effectLst/>
                <a:uFillTx/>
                <a:latin typeface="+mj-lt"/>
                <a:ea typeface="+mj-ea"/>
                <a:cs typeface="+mj-cs"/>
                <a:sym typeface="Lato Regular"/>
              </a:rPr>
              <a:t>S1</a:t>
            </a: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4" name="Oval 13"/>
          <p:cNvSpPr/>
          <p:nvPr/>
        </p:nvSpPr>
        <p:spPr>
          <a:xfrm>
            <a:off x="1629747" y="3904839"/>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15" name="Oval 14"/>
          <p:cNvSpPr/>
          <p:nvPr/>
        </p:nvSpPr>
        <p:spPr>
          <a:xfrm>
            <a:off x="2857962" y="4312750"/>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S2</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16" name="Oval 15"/>
          <p:cNvSpPr/>
          <p:nvPr/>
        </p:nvSpPr>
        <p:spPr>
          <a:xfrm>
            <a:off x="3255211" y="5596671"/>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S3</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17" name="Oval 16"/>
          <p:cNvSpPr/>
          <p:nvPr/>
        </p:nvSpPr>
        <p:spPr>
          <a:xfrm>
            <a:off x="1629747" y="7288503"/>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S5</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18" name="Oval 17"/>
          <p:cNvSpPr/>
          <p:nvPr/>
        </p:nvSpPr>
        <p:spPr>
          <a:xfrm>
            <a:off x="2857962" y="6644230"/>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S4</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cxnSp>
        <p:nvCxnSpPr>
          <p:cNvPr id="19" name="Straight Arrow Connector 18"/>
          <p:cNvCxnSpPr>
            <a:stCxn id="17" idx="0"/>
            <a:endCxn id="20" idx="4"/>
          </p:cNvCxnSpPr>
          <p:nvPr/>
        </p:nvCxnSpPr>
        <p:spPr>
          <a:xfrm flipV="1">
            <a:off x="1961583" y="4493434"/>
            <a:ext cx="0" cy="1103237"/>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7" idx="7"/>
            <a:endCxn id="21" idx="3"/>
          </p:cNvCxnSpPr>
          <p:nvPr/>
        </p:nvCxnSpPr>
        <p:spPr>
          <a:xfrm flipV="1">
            <a:off x="2196226" y="4815147"/>
            <a:ext cx="758929" cy="86772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1" name="Straight Arrow Connector 20"/>
          <p:cNvCxnSpPr>
            <a:stCxn id="17" idx="6"/>
            <a:endCxn id="22" idx="2"/>
          </p:cNvCxnSpPr>
          <p:nvPr/>
        </p:nvCxnSpPr>
        <p:spPr>
          <a:xfrm>
            <a:off x="2293419" y="5890969"/>
            <a:ext cx="961792"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2" name="Straight Arrow Connector 21"/>
          <p:cNvCxnSpPr>
            <a:stCxn id="17" idx="5"/>
            <a:endCxn id="25" idx="1"/>
          </p:cNvCxnSpPr>
          <p:nvPr/>
        </p:nvCxnSpPr>
        <p:spPr>
          <a:xfrm>
            <a:off x="2196226" y="6099068"/>
            <a:ext cx="758929" cy="63136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Straight Arrow Connector 22"/>
          <p:cNvCxnSpPr>
            <a:stCxn id="17" idx="4"/>
            <a:endCxn id="23" idx="0"/>
          </p:cNvCxnSpPr>
          <p:nvPr/>
        </p:nvCxnSpPr>
        <p:spPr>
          <a:xfrm>
            <a:off x="1961583" y="6185266"/>
            <a:ext cx="0" cy="1103237"/>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4" name="Elbow Connector 23"/>
          <p:cNvCxnSpPr>
            <a:stCxn id="17" idx="3"/>
            <a:endCxn id="17" idx="1"/>
          </p:cNvCxnSpPr>
          <p:nvPr/>
        </p:nvCxnSpPr>
        <p:spPr>
          <a:xfrm rot="5400000" flipH="1">
            <a:off x="1518840" y="5890969"/>
            <a:ext cx="416199" cy="12700"/>
          </a:xfrm>
          <a:prstGeom prst="bentConnector5">
            <a:avLst>
              <a:gd name="adj1" fmla="val -31387"/>
              <a:gd name="adj2" fmla="val 4589024"/>
              <a:gd name="adj3" fmla="val 154926"/>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5" name="TextBox 24"/>
          <p:cNvSpPr txBox="1"/>
          <p:nvPr/>
        </p:nvSpPr>
        <p:spPr>
          <a:xfrm flipH="1">
            <a:off x="2019794" y="4580287"/>
            <a:ext cx="39758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26" name="TextBox 25"/>
          <p:cNvSpPr txBox="1"/>
          <p:nvPr/>
        </p:nvSpPr>
        <p:spPr>
          <a:xfrm>
            <a:off x="2823299" y="4957358"/>
            <a:ext cx="698335"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27" name="TextBox 26"/>
          <p:cNvSpPr txBox="1"/>
          <p:nvPr/>
        </p:nvSpPr>
        <p:spPr>
          <a:xfrm>
            <a:off x="2744947" y="5974790"/>
            <a:ext cx="74732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a:t>320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28" name="TextBox 27"/>
          <p:cNvSpPr txBox="1"/>
          <p:nvPr/>
        </p:nvSpPr>
        <p:spPr>
          <a:xfrm>
            <a:off x="2486577" y="6644230"/>
            <a:ext cx="440586"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29" name="TextBox 28"/>
          <p:cNvSpPr txBox="1"/>
          <p:nvPr/>
        </p:nvSpPr>
        <p:spPr>
          <a:xfrm>
            <a:off x="1260472" y="6864392"/>
            <a:ext cx="93293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smtClean="0">
                <a:ln>
                  <a:noFill/>
                </a:ln>
                <a:solidFill>
                  <a:srgbClr val="7F7F7F"/>
                </a:solidFill>
                <a:effectLst/>
                <a:uFillTx/>
                <a:latin typeface="+mj-lt"/>
                <a:ea typeface="+mj-ea"/>
                <a:cs typeface="+mj-cs"/>
                <a:sym typeface="Lato Regular"/>
              </a:rPr>
              <a:t>500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30" name="TextBox 29"/>
          <p:cNvSpPr txBox="1"/>
          <p:nvPr/>
        </p:nvSpPr>
        <p:spPr>
          <a:xfrm>
            <a:off x="1379929" y="5479932"/>
            <a:ext cx="505401"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Tree>
    <p:extLst>
      <p:ext uri="{BB962C8B-B14F-4D97-AF65-F5344CB8AC3E}">
        <p14:creationId xmlns:p14="http://schemas.microsoft.com/office/powerpoint/2010/main" val="1098626379"/>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p:nvPr/>
        </p:nvSpPr>
        <p:spPr>
          <a:xfrm>
            <a:off x="757771" y="1964250"/>
            <a:ext cx="9431257" cy="1772791"/>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POLICY </a:t>
            </a:r>
            <a:r>
              <a:rPr lang="mr-IN" dirty="0" smtClean="0"/>
              <a:t>–</a:t>
            </a:r>
            <a:r>
              <a:rPr lang="en-GB" dirty="0" smtClean="0"/>
              <a:t> Value function + </a:t>
            </a:r>
            <a:r>
              <a:rPr lang="en-GB" dirty="0"/>
              <a:t>𝜀-greedy</a:t>
            </a:r>
          </a:p>
          <a:p>
            <a:r>
              <a:rPr lang="en-GB" dirty="0" smtClean="0"/>
              <a:t> </a:t>
            </a:r>
            <a:endParaRPr dirty="0"/>
          </a:p>
        </p:txBody>
      </p:sp>
      <p:sp>
        <p:nvSpPr>
          <p:cNvPr id="478" name="Shape 478"/>
          <p:cNvSpPr/>
          <p:nvPr/>
        </p:nvSpPr>
        <p:spPr>
          <a:xfrm rot="5400000">
            <a:off x="6818838" y="-4323540"/>
            <a:ext cx="124895"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479" name="Shape 479"/>
          <p:cNvSpPr/>
          <p:nvPr/>
        </p:nvSpPr>
        <p:spPr>
          <a:xfrm>
            <a:off x="757771" y="4024786"/>
            <a:ext cx="4492326" cy="496965"/>
          </a:xfrm>
          <a:prstGeom prst="rect">
            <a:avLst/>
          </a:prstGeom>
          <a:ln w="12700">
            <a:miter lim="400000"/>
          </a:ln>
        </p:spPr>
        <p:txBody>
          <a:bodyPr lIns="57981" tIns="57981" rIns="57981" bIns="57981">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a:p>
        </p:txBody>
      </p:sp>
      <p:sp>
        <p:nvSpPr>
          <p:cNvPr id="480" name="Shape 480"/>
          <p:cNvSpPr/>
          <p:nvPr/>
        </p:nvSpPr>
        <p:spPr>
          <a:xfrm>
            <a:off x="757772" y="3402486"/>
            <a:ext cx="4188405" cy="658367"/>
          </a:xfrm>
          <a:prstGeom prst="rect">
            <a:avLst/>
          </a:prstGeom>
          <a:ln w="12700">
            <a:miter lim="400000"/>
          </a:ln>
        </p:spPr>
        <p:txBody>
          <a:bodyPr lIns="24383" tIns="24383" rIns="24383" bIns="24383">
            <a:spAutoFit/>
          </a:bodyPr>
          <a:lstStyle/>
          <a:p>
            <a:pPr>
              <a:defRPr sz="4000">
                <a:solidFill>
                  <a:srgbClr val="D3E146"/>
                </a:solidFill>
                <a:latin typeface="Bebas Neue Regular"/>
                <a:ea typeface="Bebas Neue Regular"/>
                <a:cs typeface="Bebas Neue Regular"/>
                <a:sym typeface="Bebas Neue Regular"/>
              </a:defRPr>
            </a:pPr>
            <a:endParaRPr/>
          </a:p>
        </p:txBody>
      </p:sp>
      <p:sp>
        <p:nvSpPr>
          <p:cNvPr id="8" name="Shape 928"/>
          <p:cNvSpPr/>
          <p:nvPr/>
        </p:nvSpPr>
        <p:spPr>
          <a:xfrm>
            <a:off x="757771" y="3148486"/>
            <a:ext cx="9296963" cy="37357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defTabSz="1300480">
              <a:spcBef>
                <a:spcPts val="700"/>
              </a:spcBef>
              <a:defRPr sz="2500">
                <a:solidFill>
                  <a:srgbClr val="000000"/>
                </a:solidFill>
                <a:latin typeface="Lato Light"/>
                <a:ea typeface="Lato Light"/>
                <a:cs typeface="Lato Light"/>
                <a:sym typeface="Lato Light"/>
              </a:defRPr>
            </a:pPr>
            <a:endParaRPr baseline="-27279" dirty="0"/>
          </a:p>
        </p:txBody>
      </p:sp>
      <p:pic>
        <p:nvPicPr>
          <p:cNvPr id="9" name="Image" descr="Image"/>
          <p:cNvPicPr>
            <a:picLocks noChangeAspect="1"/>
          </p:cNvPicPr>
          <p:nvPr/>
        </p:nvPicPr>
        <p:blipFill>
          <a:blip r:embed="rId2">
            <a:extLst/>
          </a:blip>
          <a:stretch>
            <a:fillRect/>
          </a:stretch>
        </p:blipFill>
        <p:spPr>
          <a:xfrm>
            <a:off x="4422671" y="4149980"/>
            <a:ext cx="7526863" cy="3795969"/>
          </a:xfrm>
          <a:prstGeom prst="rect">
            <a:avLst/>
          </a:prstGeom>
          <a:ln w="12700">
            <a:miter lim="400000"/>
          </a:ln>
        </p:spPr>
      </p:pic>
      <p:sp>
        <p:nvSpPr>
          <p:cNvPr id="10" name="TextBox 9"/>
          <p:cNvSpPr txBox="1"/>
          <p:nvPr/>
        </p:nvSpPr>
        <p:spPr>
          <a:xfrm rot="5400000" flipH="1">
            <a:off x="10838711" y="5965821"/>
            <a:ext cx="3020786"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87650" hangingPunct="1"/>
            <a:r>
              <a:rPr lang="en-US" b="1" dirty="0">
                <a:ln>
                  <a:solidFill>
                    <a:srgbClr val="FFC000"/>
                  </a:solidFill>
                </a:ln>
                <a:solidFill>
                  <a:srgbClr val="FFC000"/>
                </a:solidFill>
              </a:rPr>
              <a:t>STATES</a:t>
            </a:r>
          </a:p>
        </p:txBody>
      </p:sp>
      <p:sp>
        <p:nvSpPr>
          <p:cNvPr id="11" name="TextBox 10"/>
          <p:cNvSpPr txBox="1"/>
          <p:nvPr/>
        </p:nvSpPr>
        <p:spPr>
          <a:xfrm>
            <a:off x="6074229" y="7877098"/>
            <a:ext cx="587530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87650" hangingPunct="1"/>
            <a:r>
              <a:rPr lang="en-US" b="1" dirty="0">
                <a:ln>
                  <a:solidFill>
                    <a:srgbClr val="607491"/>
                  </a:solidFill>
                </a:ln>
              </a:rPr>
              <a:t>ACTIONS</a:t>
            </a:r>
          </a:p>
        </p:txBody>
      </p:sp>
      <p:sp>
        <p:nvSpPr>
          <p:cNvPr id="12" name="Rectangle 11"/>
          <p:cNvSpPr/>
          <p:nvPr/>
        </p:nvSpPr>
        <p:spPr>
          <a:xfrm>
            <a:off x="5382035" y="5250601"/>
            <a:ext cx="6567499" cy="455636"/>
          </a:xfrm>
          <a:prstGeom prst="rect">
            <a:avLst/>
          </a:prstGeom>
          <a:noFill/>
          <a:ln w="66675"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7" tIns="18287" rIns="18287" bIns="18287" numCol="1" spcCol="38100" rtlCol="0" anchor="ctr">
            <a:spAutoFit/>
          </a:bodyPr>
          <a:lstStyle/>
          <a:p>
            <a:pPr defTabSz="975299">
              <a:lnSpc>
                <a:spcPct val="90000"/>
              </a:lnSpc>
              <a:spcBef>
                <a:spcPts val="480"/>
              </a:spcBef>
              <a:buClr>
                <a:srgbClr val="FF9F00"/>
              </a:buClr>
              <a:buSzPct val="100000"/>
              <a:buFont typeface="Arial"/>
              <a:buChar char="‣"/>
            </a:pPr>
            <a:endParaRPr lang="en-US" sz="2560">
              <a:solidFill>
                <a:srgbClr val="000000"/>
              </a:solidFill>
              <a:sym typeface="Lato Light"/>
            </a:endParaRPr>
          </a:p>
        </p:txBody>
      </p:sp>
      <p:sp>
        <p:nvSpPr>
          <p:cNvPr id="13" name="Oval 12"/>
          <p:cNvSpPr/>
          <p:nvPr/>
        </p:nvSpPr>
        <p:spPr>
          <a:xfrm>
            <a:off x="1629747" y="5596671"/>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smtClean="0">
                <a:ln>
                  <a:noFill/>
                </a:ln>
                <a:solidFill>
                  <a:srgbClr val="7F7F7F"/>
                </a:solidFill>
                <a:effectLst/>
                <a:uFillTx/>
                <a:latin typeface="+mj-lt"/>
                <a:ea typeface="+mj-ea"/>
                <a:cs typeface="+mj-cs"/>
                <a:sym typeface="Lato Regular"/>
              </a:rPr>
              <a:t>S1</a:t>
            </a: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4" name="Oval 13"/>
          <p:cNvSpPr/>
          <p:nvPr/>
        </p:nvSpPr>
        <p:spPr>
          <a:xfrm>
            <a:off x="1629747" y="3904839"/>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15" name="Oval 14"/>
          <p:cNvSpPr/>
          <p:nvPr/>
        </p:nvSpPr>
        <p:spPr>
          <a:xfrm>
            <a:off x="2857962" y="4312750"/>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S2</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16" name="Oval 15"/>
          <p:cNvSpPr/>
          <p:nvPr/>
        </p:nvSpPr>
        <p:spPr>
          <a:xfrm>
            <a:off x="3255211" y="5596671"/>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S3</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17" name="Oval 16"/>
          <p:cNvSpPr/>
          <p:nvPr/>
        </p:nvSpPr>
        <p:spPr>
          <a:xfrm>
            <a:off x="1629747" y="7288503"/>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S5</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18" name="Oval 17"/>
          <p:cNvSpPr/>
          <p:nvPr/>
        </p:nvSpPr>
        <p:spPr>
          <a:xfrm>
            <a:off x="2857962" y="6644230"/>
            <a:ext cx="663672" cy="588595"/>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S4</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cxnSp>
        <p:nvCxnSpPr>
          <p:cNvPr id="19" name="Straight Arrow Connector 18"/>
          <p:cNvCxnSpPr>
            <a:stCxn id="17" idx="0"/>
            <a:endCxn id="20" idx="4"/>
          </p:cNvCxnSpPr>
          <p:nvPr/>
        </p:nvCxnSpPr>
        <p:spPr>
          <a:xfrm flipV="1">
            <a:off x="1961583" y="4493434"/>
            <a:ext cx="0" cy="1103237"/>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7" idx="7"/>
            <a:endCxn id="21" idx="3"/>
          </p:cNvCxnSpPr>
          <p:nvPr/>
        </p:nvCxnSpPr>
        <p:spPr>
          <a:xfrm flipV="1">
            <a:off x="2196226" y="4815147"/>
            <a:ext cx="758929" cy="86772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1" name="Straight Arrow Connector 20"/>
          <p:cNvCxnSpPr>
            <a:stCxn id="17" idx="6"/>
            <a:endCxn id="22" idx="2"/>
          </p:cNvCxnSpPr>
          <p:nvPr/>
        </p:nvCxnSpPr>
        <p:spPr>
          <a:xfrm>
            <a:off x="2293419" y="5890969"/>
            <a:ext cx="961792"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2" name="Straight Arrow Connector 21"/>
          <p:cNvCxnSpPr>
            <a:stCxn id="17" idx="5"/>
            <a:endCxn id="25" idx="1"/>
          </p:cNvCxnSpPr>
          <p:nvPr/>
        </p:nvCxnSpPr>
        <p:spPr>
          <a:xfrm>
            <a:off x="2196226" y="6099068"/>
            <a:ext cx="758929" cy="63136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Straight Arrow Connector 22"/>
          <p:cNvCxnSpPr>
            <a:stCxn id="17" idx="4"/>
            <a:endCxn id="23" idx="0"/>
          </p:cNvCxnSpPr>
          <p:nvPr/>
        </p:nvCxnSpPr>
        <p:spPr>
          <a:xfrm>
            <a:off x="1961583" y="6185266"/>
            <a:ext cx="0" cy="1103237"/>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4" name="Elbow Connector 23"/>
          <p:cNvCxnSpPr>
            <a:stCxn id="17" idx="3"/>
            <a:endCxn id="17" idx="1"/>
          </p:cNvCxnSpPr>
          <p:nvPr/>
        </p:nvCxnSpPr>
        <p:spPr>
          <a:xfrm rot="5400000" flipH="1">
            <a:off x="1518840" y="5890969"/>
            <a:ext cx="416199" cy="12700"/>
          </a:xfrm>
          <a:prstGeom prst="bentConnector5">
            <a:avLst>
              <a:gd name="adj1" fmla="val -31387"/>
              <a:gd name="adj2" fmla="val 4589024"/>
              <a:gd name="adj3" fmla="val 154926"/>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5" name="TextBox 24"/>
          <p:cNvSpPr txBox="1"/>
          <p:nvPr/>
        </p:nvSpPr>
        <p:spPr>
          <a:xfrm flipH="1">
            <a:off x="2019794" y="4580287"/>
            <a:ext cx="39758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26" name="TextBox 25"/>
          <p:cNvSpPr txBox="1"/>
          <p:nvPr/>
        </p:nvSpPr>
        <p:spPr>
          <a:xfrm>
            <a:off x="2823299" y="4957358"/>
            <a:ext cx="698335"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27" name="TextBox 26"/>
          <p:cNvSpPr txBox="1"/>
          <p:nvPr/>
        </p:nvSpPr>
        <p:spPr>
          <a:xfrm>
            <a:off x="2744947" y="5974790"/>
            <a:ext cx="74732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a:t>320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28" name="TextBox 27"/>
          <p:cNvSpPr txBox="1"/>
          <p:nvPr/>
        </p:nvSpPr>
        <p:spPr>
          <a:xfrm>
            <a:off x="2486577" y="6644230"/>
            <a:ext cx="440586"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29" name="TextBox 28"/>
          <p:cNvSpPr txBox="1"/>
          <p:nvPr/>
        </p:nvSpPr>
        <p:spPr>
          <a:xfrm>
            <a:off x="1260472" y="6864392"/>
            <a:ext cx="93293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smtClean="0">
                <a:ln>
                  <a:noFill/>
                </a:ln>
                <a:solidFill>
                  <a:srgbClr val="7F7F7F"/>
                </a:solidFill>
                <a:effectLst/>
                <a:uFillTx/>
                <a:latin typeface="+mj-lt"/>
                <a:ea typeface="+mj-ea"/>
                <a:cs typeface="+mj-cs"/>
                <a:sym typeface="Lato Regular"/>
              </a:rPr>
              <a:t>500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30" name="TextBox 29"/>
          <p:cNvSpPr txBox="1"/>
          <p:nvPr/>
        </p:nvSpPr>
        <p:spPr>
          <a:xfrm>
            <a:off x="1379929" y="5479932"/>
            <a:ext cx="505401"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3" name="Rectangle 2"/>
          <p:cNvSpPr/>
          <p:nvPr/>
        </p:nvSpPr>
        <p:spPr>
          <a:xfrm>
            <a:off x="5745592" y="3194271"/>
            <a:ext cx="6203942" cy="830997"/>
          </a:xfrm>
          <a:prstGeom prst="rect">
            <a:avLst/>
          </a:prstGeom>
          <a:ln w="47625">
            <a:solidFill>
              <a:srgbClr val="A3C6D4"/>
            </a:solidFill>
          </a:ln>
        </p:spPr>
        <p:txBody>
          <a:bodyPr wrap="none">
            <a:spAutoFit/>
          </a:bodyPr>
          <a:lstStyle/>
          <a:p>
            <a:r>
              <a:rPr lang="mr-IN" dirty="0" err="1"/>
              <a:t>Q</a:t>
            </a:r>
            <a:r>
              <a:rPr lang="mr-IN" dirty="0"/>
              <a:t>(</a:t>
            </a:r>
            <a:r>
              <a:rPr lang="mr-IN" dirty="0" err="1"/>
              <a:t>S</a:t>
            </a:r>
            <a:r>
              <a:rPr lang="mr-IN" dirty="0"/>
              <a:t>, </a:t>
            </a:r>
            <a:r>
              <a:rPr lang="mr-IN" dirty="0" err="1"/>
              <a:t>A</a:t>
            </a:r>
            <a:r>
              <a:rPr lang="mr-IN" dirty="0"/>
              <a:t>) ⟵ </a:t>
            </a:r>
            <a:r>
              <a:rPr lang="mr-IN" dirty="0" err="1" smtClean="0"/>
              <a:t>Q</a:t>
            </a:r>
            <a:r>
              <a:rPr lang="mr-IN" dirty="0" smtClean="0"/>
              <a:t>(</a:t>
            </a:r>
            <a:r>
              <a:rPr lang="en-GB" dirty="0" err="1" smtClean="0"/>
              <a:t>1</a:t>
            </a:r>
            <a:r>
              <a:rPr lang="mr-IN" dirty="0" smtClean="0"/>
              <a:t>, </a:t>
            </a:r>
            <a:r>
              <a:rPr lang="en-GB" dirty="0" err="1" smtClean="0"/>
              <a:t>3</a:t>
            </a:r>
            <a:r>
              <a:rPr lang="mr-IN" dirty="0" smtClean="0"/>
              <a:t>) </a:t>
            </a:r>
            <a:r>
              <a:rPr lang="mr-IN" dirty="0"/>
              <a:t>+ 𝛼[</a:t>
            </a:r>
            <a:r>
              <a:rPr lang="mr-IN" dirty="0" err="1"/>
              <a:t>R</a:t>
            </a:r>
            <a:r>
              <a:rPr lang="mr-IN" dirty="0"/>
              <a:t> +𝛾 </a:t>
            </a:r>
            <a:r>
              <a:rPr lang="mr-IN" dirty="0" err="1"/>
              <a:t>Q</a:t>
            </a:r>
            <a:r>
              <a:rPr lang="mr-IN" dirty="0"/>
              <a:t>(</a:t>
            </a:r>
            <a:r>
              <a:rPr lang="mr-IN" dirty="0" err="1"/>
              <a:t>S</a:t>
            </a:r>
            <a:r>
              <a:rPr lang="mr-IN" dirty="0"/>
              <a:t>’, </a:t>
            </a:r>
            <a:r>
              <a:rPr lang="mr-IN" dirty="0" err="1"/>
              <a:t>A</a:t>
            </a:r>
            <a:r>
              <a:rPr lang="mr-IN" dirty="0"/>
              <a:t>’) - </a:t>
            </a:r>
            <a:r>
              <a:rPr lang="mr-IN" dirty="0" err="1" smtClean="0"/>
              <a:t>Q</a:t>
            </a:r>
            <a:r>
              <a:rPr lang="mr-IN" dirty="0" smtClean="0"/>
              <a:t>(</a:t>
            </a:r>
            <a:r>
              <a:rPr lang="en-GB" dirty="0" smtClean="0"/>
              <a:t>1</a:t>
            </a:r>
            <a:r>
              <a:rPr lang="mr-IN" dirty="0" smtClean="0"/>
              <a:t>, </a:t>
            </a:r>
            <a:r>
              <a:rPr lang="en-GB" dirty="0" smtClean="0"/>
              <a:t>3</a:t>
            </a:r>
            <a:r>
              <a:rPr lang="mr-IN" dirty="0" smtClean="0"/>
              <a:t>)]</a:t>
            </a:r>
            <a:endParaRPr lang="en-US" dirty="0"/>
          </a:p>
          <a:p>
            <a:r>
              <a:rPr lang="mr-IN" dirty="0" err="1"/>
              <a:t>S</a:t>
            </a:r>
            <a:r>
              <a:rPr lang="mr-IN" dirty="0"/>
              <a:t> ⟵</a:t>
            </a:r>
            <a:r>
              <a:rPr lang="mr-IN" dirty="0" err="1"/>
              <a:t>S</a:t>
            </a:r>
            <a:r>
              <a:rPr lang="mr-IN" dirty="0"/>
              <a:t>’; </a:t>
            </a:r>
            <a:r>
              <a:rPr lang="mr-IN" dirty="0" err="1"/>
              <a:t>A</a:t>
            </a:r>
            <a:r>
              <a:rPr lang="mr-IN" dirty="0"/>
              <a:t> ⟵ </a:t>
            </a:r>
            <a:r>
              <a:rPr lang="mr-IN" dirty="0" err="1"/>
              <a:t>A</a:t>
            </a:r>
            <a:r>
              <a:rPr lang="mr-IN" dirty="0"/>
              <a:t>’;</a:t>
            </a:r>
            <a:endParaRPr lang="en-US" dirty="0"/>
          </a:p>
        </p:txBody>
      </p:sp>
      <p:sp>
        <p:nvSpPr>
          <p:cNvPr id="31" name="Oval 30"/>
          <p:cNvSpPr/>
          <p:nvPr/>
        </p:nvSpPr>
        <p:spPr>
          <a:xfrm>
            <a:off x="9029700" y="5236180"/>
            <a:ext cx="903873" cy="484478"/>
          </a:xfrm>
          <a:prstGeom prst="ellipse">
            <a:avLst/>
          </a:prstGeom>
          <a:noFill/>
          <a:ln w="44450" cap="flat">
            <a:solidFill>
              <a:srgbClr val="FF9F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2" name="Oval 31"/>
          <p:cNvSpPr/>
          <p:nvPr/>
        </p:nvSpPr>
        <p:spPr>
          <a:xfrm>
            <a:off x="3023927" y="5534322"/>
            <a:ext cx="1066909" cy="725993"/>
          </a:xfrm>
          <a:prstGeom prst="ellipse">
            <a:avLst/>
          </a:prstGeom>
          <a:noFill/>
          <a:ln w="44450" cap="flat">
            <a:solidFill>
              <a:srgbClr val="FF9F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4" name="Freeform 3"/>
          <p:cNvSpPr/>
          <p:nvPr/>
        </p:nvSpPr>
        <p:spPr>
          <a:xfrm>
            <a:off x="9927771" y="3624943"/>
            <a:ext cx="2639131" cy="1845128"/>
          </a:xfrm>
          <a:custGeom>
            <a:avLst/>
            <a:gdLst>
              <a:gd name="connsiteX0" fmla="*/ 0 w 2639131"/>
              <a:gd name="connsiteY0" fmla="*/ 1845128 h 1845128"/>
              <a:gd name="connsiteX1" fmla="*/ 2547258 w 2639131"/>
              <a:gd name="connsiteY1" fmla="*/ 1355271 h 1845128"/>
              <a:gd name="connsiteX2" fmla="*/ 2073729 w 2639131"/>
              <a:gd name="connsiteY2" fmla="*/ 0 h 1845128"/>
            </a:gdLst>
            <a:ahLst/>
            <a:cxnLst>
              <a:cxn ang="0">
                <a:pos x="connsiteX0" y="connsiteY0"/>
              </a:cxn>
              <a:cxn ang="0">
                <a:pos x="connsiteX1" y="connsiteY1"/>
              </a:cxn>
              <a:cxn ang="0">
                <a:pos x="connsiteX2" y="connsiteY2"/>
              </a:cxn>
            </a:cxnLst>
            <a:rect l="l" t="t" r="r" b="b"/>
            <a:pathLst>
              <a:path w="2639131" h="1845128">
                <a:moveTo>
                  <a:pt x="0" y="1845128"/>
                </a:moveTo>
                <a:cubicBezTo>
                  <a:pt x="1100818" y="1753960"/>
                  <a:pt x="2201637" y="1662792"/>
                  <a:pt x="2547258" y="1355271"/>
                </a:cubicBezTo>
                <a:cubicBezTo>
                  <a:pt x="2892879" y="1047750"/>
                  <a:pt x="2158093" y="228600"/>
                  <a:pt x="2073729" y="0"/>
                </a:cubicBezTo>
              </a:path>
            </a:pathLst>
          </a:custGeom>
          <a:noFill/>
          <a:ln w="47625" cap="flat">
            <a:solidFill>
              <a:srgbClr val="FF9F00"/>
            </a:solidFill>
            <a:prstDash val="solid"/>
            <a:round/>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Freeform 4"/>
          <p:cNvSpPr/>
          <p:nvPr/>
        </p:nvSpPr>
        <p:spPr>
          <a:xfrm>
            <a:off x="4875069" y="3526971"/>
            <a:ext cx="4170960" cy="1943100"/>
          </a:xfrm>
          <a:custGeom>
            <a:avLst/>
            <a:gdLst>
              <a:gd name="connsiteX0" fmla="*/ 856260 w 4170960"/>
              <a:gd name="connsiteY0" fmla="*/ 0 h 1943100"/>
              <a:gd name="connsiteX1" fmla="*/ 219445 w 4170960"/>
              <a:gd name="connsiteY1" fmla="*/ 1273629 h 1943100"/>
              <a:gd name="connsiteX2" fmla="*/ 4170960 w 4170960"/>
              <a:gd name="connsiteY2" fmla="*/ 1943100 h 1943100"/>
            </a:gdLst>
            <a:ahLst/>
            <a:cxnLst>
              <a:cxn ang="0">
                <a:pos x="connsiteX0" y="connsiteY0"/>
              </a:cxn>
              <a:cxn ang="0">
                <a:pos x="connsiteX1" y="connsiteY1"/>
              </a:cxn>
              <a:cxn ang="0">
                <a:pos x="connsiteX2" y="connsiteY2"/>
              </a:cxn>
            </a:cxnLst>
            <a:rect l="l" t="t" r="r" b="b"/>
            <a:pathLst>
              <a:path w="4170960" h="1943100">
                <a:moveTo>
                  <a:pt x="856260" y="0"/>
                </a:moveTo>
                <a:cubicBezTo>
                  <a:pt x="261627" y="474889"/>
                  <a:pt x="-333005" y="949779"/>
                  <a:pt x="219445" y="1273629"/>
                </a:cubicBezTo>
                <a:cubicBezTo>
                  <a:pt x="771895" y="1597479"/>
                  <a:pt x="4170960" y="1943100"/>
                  <a:pt x="4170960" y="1943100"/>
                </a:cubicBezTo>
              </a:path>
            </a:pathLst>
          </a:custGeom>
          <a:noFill/>
          <a:ln w="47625" cap="flat">
            <a:solidFill>
              <a:srgbClr val="FF9F00"/>
            </a:solidFill>
            <a:prstDash val="solid"/>
            <a:round/>
            <a:headEnd type="triangle"/>
            <a:tail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549154947"/>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p:nvPr/>
        </p:nvSpPr>
        <p:spPr>
          <a:xfrm>
            <a:off x="757770" y="1964250"/>
            <a:ext cx="6282706" cy="175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Exercise: Frozen Lake - Actions</a:t>
            </a:r>
          </a:p>
        </p:txBody>
      </p:sp>
      <p:sp>
        <p:nvSpPr>
          <p:cNvPr id="1017" name="Shape 101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18" name="Shape 1018"/>
          <p:cNvSpPr/>
          <p:nvPr/>
        </p:nvSpPr>
        <p:spPr>
          <a:xfrm>
            <a:off x="4218351" y="2910694"/>
            <a:ext cx="6264743" cy="615166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772" y="5940"/>
                </a:lnTo>
                <a:lnTo>
                  <a:pt x="4772" y="8370"/>
                </a:lnTo>
                <a:lnTo>
                  <a:pt x="8414" y="8370"/>
                </a:lnTo>
                <a:lnTo>
                  <a:pt x="8414" y="4860"/>
                </a:lnTo>
                <a:lnTo>
                  <a:pt x="6028" y="4860"/>
                </a:lnTo>
                <a:lnTo>
                  <a:pt x="10800" y="0"/>
                </a:lnTo>
                <a:lnTo>
                  <a:pt x="15572" y="4860"/>
                </a:lnTo>
                <a:lnTo>
                  <a:pt x="13186" y="4860"/>
                </a:lnTo>
                <a:lnTo>
                  <a:pt x="13186" y="8370"/>
                </a:lnTo>
                <a:lnTo>
                  <a:pt x="16828" y="8370"/>
                </a:lnTo>
                <a:lnTo>
                  <a:pt x="16828" y="5940"/>
                </a:lnTo>
                <a:lnTo>
                  <a:pt x="21600" y="10800"/>
                </a:lnTo>
                <a:lnTo>
                  <a:pt x="16828" y="15660"/>
                </a:lnTo>
                <a:lnTo>
                  <a:pt x="16828" y="13230"/>
                </a:lnTo>
                <a:lnTo>
                  <a:pt x="13186" y="13230"/>
                </a:lnTo>
                <a:lnTo>
                  <a:pt x="13186" y="16740"/>
                </a:lnTo>
                <a:lnTo>
                  <a:pt x="15572" y="16740"/>
                </a:lnTo>
                <a:lnTo>
                  <a:pt x="10800" y="21600"/>
                </a:lnTo>
                <a:lnTo>
                  <a:pt x="6028" y="16740"/>
                </a:lnTo>
                <a:lnTo>
                  <a:pt x="8414" y="16740"/>
                </a:lnTo>
                <a:lnTo>
                  <a:pt x="8414" y="13230"/>
                </a:lnTo>
                <a:lnTo>
                  <a:pt x="4772" y="13230"/>
                </a:lnTo>
                <a:lnTo>
                  <a:pt x="4772" y="15660"/>
                </a:lnTo>
                <a:close/>
              </a:path>
            </a:pathLst>
          </a:custGeom>
          <a:solidFill>
            <a:srgbClr val="FF9F00"/>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1019" name="Shape 1019"/>
          <p:cNvSpPr/>
          <p:nvPr/>
        </p:nvSpPr>
        <p:spPr>
          <a:xfrm>
            <a:off x="6715721" y="5351524"/>
            <a:ext cx="1270003" cy="1270002"/>
          </a:xfrm>
          <a:prstGeom prst="rect">
            <a:avLst/>
          </a:prstGeom>
          <a:solidFill>
            <a:srgbClr val="D3E146"/>
          </a:solidFill>
          <a:ln w="12700">
            <a:miter lim="400000"/>
          </a:ln>
        </p:spPr>
        <p:txBody>
          <a:bodyPr lIns="24383" tIns="24383" rIns="24383" bIns="24383" anchor="ctr"/>
          <a:lstStyle/>
          <a:p>
            <a:pPr>
              <a:defRPr>
                <a:latin typeface="Calibri"/>
                <a:ea typeface="Calibri"/>
                <a:cs typeface="Calibri"/>
                <a:sym typeface="Calibri"/>
              </a:defRPr>
            </a:pPr>
            <a:endParaRPr/>
          </a:p>
        </p:txBody>
      </p:sp>
      <p:sp>
        <p:nvSpPr>
          <p:cNvPr id="1020" name="Shape 1020"/>
          <p:cNvSpPr/>
          <p:nvPr/>
        </p:nvSpPr>
        <p:spPr>
          <a:xfrm>
            <a:off x="7151703" y="5536689"/>
            <a:ext cx="398040"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F6F6F6"/>
                </a:solidFill>
                <a:latin typeface="Bebas Neue Regular"/>
                <a:ea typeface="Bebas Neue Regular"/>
                <a:cs typeface="Bebas Neue Regular"/>
                <a:sym typeface="Bebas Neue Regular"/>
              </a:defRPr>
            </a:lvl1pPr>
          </a:lstStyle>
          <a:p>
            <a:r>
              <a:t>S</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hape 1012"/>
          <p:cNvSpPr/>
          <p:nvPr/>
        </p:nvSpPr>
        <p:spPr>
          <a:xfrm>
            <a:off x="757770" y="1964250"/>
            <a:ext cx="6282706" cy="175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Exercise: Frozen Lake - Environment</a:t>
            </a:r>
          </a:p>
        </p:txBody>
      </p:sp>
      <p:sp>
        <p:nvSpPr>
          <p:cNvPr id="1013" name="Shape 101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1014" name="image24.png" descr="Picture 2"/>
          <p:cNvPicPr>
            <a:picLocks noChangeAspect="1"/>
          </p:cNvPicPr>
          <p:nvPr/>
        </p:nvPicPr>
        <p:blipFill>
          <a:blip r:embed="rId2">
            <a:extLst/>
          </a:blip>
          <a:stretch>
            <a:fillRect/>
          </a:stretch>
        </p:blipFill>
        <p:spPr>
          <a:xfrm>
            <a:off x="4446587" y="2980531"/>
            <a:ext cx="6282703" cy="5984236"/>
          </a:xfrm>
          <a:prstGeom prst="rect">
            <a:avLst/>
          </a:prstGeom>
          <a:ln w="12700">
            <a:miter lim="400000"/>
          </a:ln>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Shape 1022"/>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1023" name="Shape 1023"/>
          <p:cNvSpPr/>
          <p:nvPr/>
        </p:nvSpPr>
        <p:spPr>
          <a:xfrm>
            <a:off x="3020191" y="4441809"/>
            <a:ext cx="6967805" cy="3280896"/>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7000">
                <a:solidFill>
                  <a:srgbClr val="FFFFFF"/>
                </a:solidFill>
                <a:latin typeface="Bebas Neue Regular"/>
                <a:ea typeface="Bebas Neue Regular"/>
                <a:cs typeface="Bebas Neue Regular"/>
                <a:sym typeface="Bebas Neue Regular"/>
              </a:defRPr>
            </a:pPr>
            <a:r>
              <a:rPr dirty="0"/>
              <a:t>Code session 2: </a:t>
            </a:r>
          </a:p>
          <a:p>
            <a:pPr>
              <a:defRPr sz="7000">
                <a:solidFill>
                  <a:srgbClr val="FFFFFF"/>
                </a:solidFill>
                <a:latin typeface="Bebas Neue Regular"/>
                <a:ea typeface="Bebas Neue Regular"/>
                <a:cs typeface="Bebas Neue Regular"/>
                <a:sym typeface="Bebas Neue Regular"/>
              </a:defRPr>
            </a:pPr>
            <a:r>
              <a:rPr lang="en-GB" dirty="0" smtClean="0"/>
              <a:t>Frozen lake </a:t>
            </a:r>
          </a:p>
          <a:p>
            <a:pPr>
              <a:defRPr sz="7000">
                <a:solidFill>
                  <a:srgbClr val="FFFFFF"/>
                </a:solidFill>
                <a:latin typeface="Bebas Neue Regular"/>
                <a:ea typeface="Bebas Neue Regular"/>
                <a:cs typeface="Bebas Neue Regular"/>
                <a:sym typeface="Bebas Neue Regular"/>
              </a:defRPr>
            </a:pPr>
            <a:r>
              <a:rPr lang="en-GB" dirty="0" smtClean="0"/>
              <a:t>with  </a:t>
            </a:r>
            <a:r>
              <a:rPr lang="en-GB" dirty="0" err="1" smtClean="0"/>
              <a:t>sarsa</a:t>
            </a:r>
            <a:endParaRPr dirty="0"/>
          </a:p>
        </p:txBody>
      </p:sp>
      <p:sp>
        <p:nvSpPr>
          <p:cNvPr id="1024" name="Shape 1024"/>
          <p:cNvSpPr/>
          <p:nvPr/>
        </p:nvSpPr>
        <p:spPr>
          <a:xfrm>
            <a:off x="2715112" y="4585213"/>
            <a:ext cx="166198" cy="5255179"/>
          </a:xfrm>
          <a:prstGeom prst="rect">
            <a:avLst/>
          </a:prstGeom>
          <a:solidFill>
            <a:srgbClr val="FFFFFF"/>
          </a:solidFill>
          <a:ln w="12700">
            <a:miter lim="400000"/>
          </a:ln>
        </p:spPr>
        <p:txBody>
          <a:bodyPr lIns="24383" tIns="24383" rIns="24383" bIns="24383" anchor="ctr"/>
          <a:lstStyle/>
          <a:p>
            <a:pPr algn="ctr">
              <a:defRPr sz="2600">
                <a:solidFill>
                  <a:srgbClr val="FFFFFF"/>
                </a:solidFill>
                <a:latin typeface="Calibri"/>
                <a:ea typeface="Calibri"/>
                <a:cs typeface="Calibri"/>
                <a:sym typeface="Calibri"/>
              </a:defRPr>
            </a:pPr>
            <a:endParaRP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hape 1026"/>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t>Q-learning</a:t>
            </a:r>
          </a:p>
        </p:txBody>
      </p:sp>
      <p:sp>
        <p:nvSpPr>
          <p:cNvPr id="1027" name="Shape 1027"/>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28" name="Shape 1028"/>
          <p:cNvSpPr/>
          <p:nvPr/>
        </p:nvSpPr>
        <p:spPr>
          <a:xfrm>
            <a:off x="757772" y="3148486"/>
            <a:ext cx="11037655" cy="6336744"/>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Algorithm parameters: step size 𝛼 ∈(0, 1], small 𝜀 &gt; 0 </a:t>
            </a:r>
          </a:p>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Initialise Q(s,a), for all s ∈ S+,  a ∈ A(s), arbitrarily except that Q(terminal,·) = 0 </a:t>
            </a:r>
          </a:p>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Loop for each episode: </a:t>
            </a:r>
          </a:p>
          <a:p>
            <a:pPr marL="742950" lvl="1" indent="-285750" defTabSz="1300480">
              <a:lnSpc>
                <a:spcPct val="110000"/>
              </a:lnSpc>
              <a:spcBef>
                <a:spcPts val="700"/>
              </a:spcBef>
              <a:buClr>
                <a:srgbClr val="D3E146"/>
              </a:buClr>
              <a:buSzPct val="100000"/>
              <a:buFont typeface="Arial"/>
              <a:buChar char="‣"/>
              <a:defRPr sz="2500">
                <a:solidFill>
                  <a:srgbClr val="000000"/>
                </a:solidFill>
                <a:latin typeface="Lato Light"/>
                <a:ea typeface="Lato Light"/>
                <a:cs typeface="Lato Light"/>
                <a:sym typeface="Lato Light"/>
              </a:defRPr>
            </a:pPr>
            <a:r>
              <a:rPr dirty="0"/>
              <a:t>Initialise S </a:t>
            </a:r>
          </a:p>
          <a:p>
            <a:pPr marL="742950" lvl="1" indent="-285750" defTabSz="1300480">
              <a:lnSpc>
                <a:spcPct val="110000"/>
              </a:lnSpc>
              <a:spcBef>
                <a:spcPts val="700"/>
              </a:spcBef>
              <a:buClr>
                <a:srgbClr val="D3E146"/>
              </a:buClr>
              <a:buSzPct val="100000"/>
              <a:buFont typeface="Arial"/>
              <a:buChar char="‣"/>
              <a:defRPr sz="2500">
                <a:solidFill>
                  <a:srgbClr val="000000"/>
                </a:solidFill>
                <a:latin typeface="Lato Light"/>
                <a:ea typeface="Lato Light"/>
                <a:cs typeface="Lato Light"/>
                <a:sym typeface="Lato Light"/>
              </a:defRPr>
            </a:pPr>
            <a:r>
              <a:rPr dirty="0"/>
              <a:t>Choose A from S using policy derived from Q (e.g., 𝜀-greedy)</a:t>
            </a:r>
          </a:p>
          <a:p>
            <a:pPr marL="742950" lvl="1" indent="-285750" defTabSz="1300480">
              <a:lnSpc>
                <a:spcPct val="110000"/>
              </a:lnSpc>
              <a:spcBef>
                <a:spcPts val="700"/>
              </a:spcBef>
              <a:buClr>
                <a:srgbClr val="D3E146"/>
              </a:buClr>
              <a:buSzPct val="100000"/>
              <a:buFont typeface="Arial"/>
              <a:buChar char="‣"/>
              <a:defRPr sz="2500">
                <a:solidFill>
                  <a:srgbClr val="000000"/>
                </a:solidFill>
                <a:latin typeface="Lato Light"/>
                <a:ea typeface="Lato Light"/>
                <a:cs typeface="Lato Light"/>
                <a:sym typeface="Lato Light"/>
              </a:defRPr>
            </a:pPr>
            <a:r>
              <a:rPr dirty="0"/>
              <a:t>Loop for each step of episode: </a:t>
            </a:r>
          </a:p>
          <a:p>
            <a:pPr marL="1200150" lvl="2" indent="-285750" defTabSz="1300480">
              <a:lnSpc>
                <a:spcPct val="110000"/>
              </a:lnSpc>
              <a:spcBef>
                <a:spcPts val="700"/>
              </a:spcBef>
              <a:buClr>
                <a:srgbClr val="A3C6D4"/>
              </a:buClr>
              <a:buSzPct val="100000"/>
              <a:buFont typeface="Arial"/>
              <a:buChar char="‣"/>
              <a:defRPr sz="2500">
                <a:solidFill>
                  <a:srgbClr val="000000"/>
                </a:solidFill>
                <a:latin typeface="Lato Light"/>
                <a:ea typeface="Lato Light"/>
                <a:cs typeface="Lato Light"/>
                <a:sym typeface="Lato Light"/>
              </a:defRPr>
            </a:pPr>
            <a:r>
              <a:rPr dirty="0"/>
              <a:t>Choose A’ from S’ using policy derived from Q (e.g., 𝜀-greedy)</a:t>
            </a:r>
            <a:br>
              <a:rPr dirty="0"/>
            </a:br>
            <a:r>
              <a:rPr dirty="0"/>
              <a:t>Take action A, observe R, S’</a:t>
            </a:r>
            <a:br>
              <a:rPr dirty="0"/>
            </a:br>
            <a:r>
              <a:rPr dirty="0"/>
              <a:t>Q(S, A) ⟵ Q(S, A) + 𝛼[R +𝛾 max Q(S’, a) - Q(S,A)] </a:t>
            </a:r>
            <a:r>
              <a:rPr lang="en-GB" dirty="0"/>
              <a:t/>
            </a:r>
            <a:br>
              <a:rPr lang="en-GB" dirty="0"/>
            </a:br>
            <a:r>
              <a:rPr lang="mr-IN" dirty="0" err="1" smtClean="0"/>
              <a:t>max</a:t>
            </a:r>
            <a:r>
              <a:rPr lang="mr-IN" dirty="0" smtClean="0"/>
              <a:t> </a:t>
            </a:r>
            <a:r>
              <a:rPr lang="mr-IN" dirty="0" err="1"/>
              <a:t>Q</a:t>
            </a:r>
            <a:r>
              <a:rPr lang="mr-IN" dirty="0"/>
              <a:t>(</a:t>
            </a:r>
            <a:r>
              <a:rPr lang="mr-IN" dirty="0" err="1"/>
              <a:t>S</a:t>
            </a:r>
            <a:r>
              <a:rPr lang="mr-IN" dirty="0"/>
              <a:t>’, </a:t>
            </a:r>
            <a:r>
              <a:rPr lang="mr-IN" dirty="0" err="1"/>
              <a:t>a</a:t>
            </a:r>
            <a:r>
              <a:rPr lang="mr-IN" dirty="0" smtClean="0"/>
              <a:t>)</a:t>
            </a:r>
            <a:r>
              <a:rPr lang="en-GB" dirty="0" smtClean="0"/>
              <a:t> is the estimated optimal future value</a:t>
            </a:r>
            <a:endParaRPr dirty="0"/>
          </a:p>
          <a:p>
            <a:pPr marL="1200150" lvl="2" indent="-285750" defTabSz="1300480">
              <a:lnSpc>
                <a:spcPct val="110000"/>
              </a:lnSpc>
              <a:spcBef>
                <a:spcPts val="700"/>
              </a:spcBef>
              <a:buClr>
                <a:srgbClr val="A3C6D4"/>
              </a:buClr>
              <a:buSzPct val="100000"/>
              <a:buFont typeface="Arial"/>
              <a:buChar char="‣"/>
              <a:defRPr sz="2500">
                <a:solidFill>
                  <a:srgbClr val="000000"/>
                </a:solidFill>
                <a:latin typeface="Lato Light"/>
                <a:ea typeface="Lato Light"/>
                <a:cs typeface="Lato Light"/>
                <a:sym typeface="Lato Light"/>
              </a:defRPr>
            </a:pPr>
            <a:r>
              <a:rPr dirty="0"/>
              <a:t>S ⟵S’ A ⟵ A’; </a:t>
            </a:r>
            <a:br>
              <a:rPr dirty="0"/>
            </a:br>
            <a:r>
              <a:rPr dirty="0"/>
              <a:t>until S is terminal </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1031" name="Shape 1031"/>
          <p:cNvSpPr/>
          <p:nvPr/>
        </p:nvSpPr>
        <p:spPr>
          <a:xfrm>
            <a:off x="3020191" y="4441809"/>
            <a:ext cx="6967805" cy="3280896"/>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7000">
                <a:solidFill>
                  <a:srgbClr val="FFFFFF"/>
                </a:solidFill>
                <a:latin typeface="Bebas Neue Regular"/>
                <a:ea typeface="Bebas Neue Regular"/>
                <a:cs typeface="Bebas Neue Regular"/>
                <a:sym typeface="Bebas Neue Regular"/>
              </a:defRPr>
            </a:pPr>
            <a:r>
              <a:rPr dirty="0"/>
              <a:t>Code session 3: </a:t>
            </a:r>
          </a:p>
          <a:p>
            <a:pPr>
              <a:defRPr sz="7000">
                <a:solidFill>
                  <a:srgbClr val="FFFFFF"/>
                </a:solidFill>
                <a:latin typeface="Bebas Neue Regular"/>
                <a:ea typeface="Bebas Neue Regular"/>
                <a:cs typeface="Bebas Neue Regular"/>
                <a:sym typeface="Bebas Neue Regular"/>
              </a:defRPr>
            </a:pPr>
            <a:r>
              <a:rPr lang="en-US" dirty="0"/>
              <a:t>Frozen lake </a:t>
            </a:r>
          </a:p>
          <a:p>
            <a:pPr>
              <a:defRPr sz="7000">
                <a:solidFill>
                  <a:srgbClr val="FFFFFF"/>
                </a:solidFill>
                <a:latin typeface="Bebas Neue Regular"/>
                <a:ea typeface="Bebas Neue Regular"/>
                <a:cs typeface="Bebas Neue Regular"/>
                <a:sym typeface="Bebas Neue Regular"/>
              </a:defRPr>
            </a:pPr>
            <a:r>
              <a:rPr lang="en-US" dirty="0"/>
              <a:t>with  </a:t>
            </a:r>
            <a:r>
              <a:rPr lang="en-US" dirty="0" smtClean="0"/>
              <a:t>q-learning</a:t>
            </a:r>
            <a:endParaRPr lang="en-US" dirty="0"/>
          </a:p>
        </p:txBody>
      </p:sp>
      <p:sp>
        <p:nvSpPr>
          <p:cNvPr id="1032" name="Shape 1032"/>
          <p:cNvSpPr/>
          <p:nvPr/>
        </p:nvSpPr>
        <p:spPr>
          <a:xfrm>
            <a:off x="2715112" y="4585213"/>
            <a:ext cx="166198" cy="5255179"/>
          </a:xfrm>
          <a:prstGeom prst="rect">
            <a:avLst/>
          </a:prstGeom>
          <a:solidFill>
            <a:srgbClr val="FFFFFF"/>
          </a:solidFill>
          <a:ln w="12700">
            <a:miter lim="400000"/>
          </a:ln>
        </p:spPr>
        <p:txBody>
          <a:bodyPr lIns="24383" tIns="24383" rIns="24383" bIns="24383" anchor="ctr"/>
          <a:lstStyle/>
          <a:p>
            <a:pPr algn="ctr">
              <a:defRPr sz="2600">
                <a:solidFill>
                  <a:srgbClr val="FFFFFF"/>
                </a:solidFill>
                <a:latin typeface="Calibri"/>
                <a:ea typeface="Calibri"/>
                <a:cs typeface="Calibri"/>
                <a:sym typeface="Calibri"/>
              </a:defRPr>
            </a:pPr>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p:nvPr/>
        </p:nvSpPr>
        <p:spPr>
          <a:xfrm>
            <a:off x="0" y="-25400"/>
            <a:ext cx="13004800" cy="9804400"/>
          </a:xfrm>
          <a:prstGeom prst="rect">
            <a:avLst/>
          </a:prstGeom>
          <a:solidFill>
            <a:srgbClr val="607491"/>
          </a:solidFill>
          <a:ln w="3175">
            <a:solidFill>
              <a:srgbClr val="FFFFFF"/>
            </a:solidFill>
            <a:miter/>
          </a:ln>
        </p:spPr>
        <p:txBody>
          <a:bodyPr lIns="24383" tIns="24383" rIns="24383" bIns="24383" anchor="ctr"/>
          <a:lstStyle/>
          <a:p>
            <a:pPr>
              <a:defRPr>
                <a:solidFill>
                  <a:srgbClr val="FFFFFF"/>
                </a:solidFill>
                <a:latin typeface="Calibri"/>
                <a:ea typeface="Calibri"/>
                <a:cs typeface="Calibri"/>
                <a:sym typeface="Calibri"/>
              </a:defRPr>
            </a:pPr>
            <a:endParaRPr/>
          </a:p>
        </p:txBody>
      </p:sp>
      <p:sp>
        <p:nvSpPr>
          <p:cNvPr id="1031" name="Shape 1031"/>
          <p:cNvSpPr/>
          <p:nvPr/>
        </p:nvSpPr>
        <p:spPr>
          <a:xfrm>
            <a:off x="3020191" y="4441809"/>
            <a:ext cx="9209909" cy="3280896"/>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p>
            <a:pPr>
              <a:defRPr sz="7000">
                <a:solidFill>
                  <a:srgbClr val="FFFFFF"/>
                </a:solidFill>
                <a:latin typeface="Bebas Neue Regular"/>
                <a:ea typeface="Bebas Neue Regular"/>
                <a:cs typeface="Bebas Neue Regular"/>
                <a:sym typeface="Bebas Neue Regular"/>
              </a:defRPr>
            </a:pPr>
            <a:r>
              <a:rPr lang="en-GB" dirty="0" smtClean="0"/>
              <a:t>Gradient </a:t>
            </a:r>
            <a:r>
              <a:rPr lang="en-GB" dirty="0" smtClean="0"/>
              <a:t>methods:</a:t>
            </a:r>
          </a:p>
          <a:p>
            <a:pPr>
              <a:defRPr sz="7000">
                <a:solidFill>
                  <a:srgbClr val="FFFFFF"/>
                </a:solidFill>
                <a:latin typeface="Bebas Neue Regular"/>
                <a:ea typeface="Bebas Neue Regular"/>
                <a:cs typeface="Bebas Neue Regular"/>
                <a:sym typeface="Bebas Neue Regular"/>
              </a:defRPr>
            </a:pPr>
            <a:r>
              <a:rPr lang="en-GB" dirty="0"/>
              <a:t>Deep reinforcement learning</a:t>
            </a:r>
          </a:p>
          <a:p>
            <a:pPr>
              <a:defRPr sz="7000">
                <a:solidFill>
                  <a:srgbClr val="FFFFFF"/>
                </a:solidFill>
                <a:latin typeface="Bebas Neue Regular"/>
                <a:ea typeface="Bebas Neue Regular"/>
                <a:cs typeface="Bebas Neue Regular"/>
                <a:sym typeface="Bebas Neue Regular"/>
              </a:defRPr>
            </a:pPr>
            <a:endParaRPr lang="en-US" dirty="0"/>
          </a:p>
        </p:txBody>
      </p:sp>
      <p:sp>
        <p:nvSpPr>
          <p:cNvPr id="1032" name="Shape 1032"/>
          <p:cNvSpPr/>
          <p:nvPr/>
        </p:nvSpPr>
        <p:spPr>
          <a:xfrm>
            <a:off x="2715112" y="4585213"/>
            <a:ext cx="166198" cy="5255179"/>
          </a:xfrm>
          <a:prstGeom prst="rect">
            <a:avLst/>
          </a:prstGeom>
          <a:solidFill>
            <a:srgbClr val="FFFFFF"/>
          </a:solidFill>
          <a:ln w="12700">
            <a:miter lim="400000"/>
          </a:ln>
        </p:spPr>
        <p:txBody>
          <a:bodyPr lIns="24383" tIns="24383" rIns="24383" bIns="24383" anchor="ctr"/>
          <a:lstStyle/>
          <a:p>
            <a:pPr algn="ctr">
              <a:defRPr sz="2600">
                <a:solidFill>
                  <a:srgbClr val="FFFFFF"/>
                </a:solidFill>
                <a:latin typeface="Calibri"/>
                <a:ea typeface="Calibri"/>
                <a:cs typeface="Calibri"/>
                <a:sym typeface="Calibri"/>
              </a:defRPr>
            </a:pPr>
            <a:endParaRPr/>
          </a:p>
        </p:txBody>
      </p:sp>
    </p:spTree>
    <p:extLst>
      <p:ext uri="{BB962C8B-B14F-4D97-AF65-F5344CB8AC3E}">
        <p14:creationId xmlns:p14="http://schemas.microsoft.com/office/powerpoint/2010/main" val="1587544772"/>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Shape 1049"/>
          <p:cNvSpPr/>
          <p:nvPr/>
        </p:nvSpPr>
        <p:spPr>
          <a:xfrm>
            <a:off x="757772" y="1964250"/>
            <a:ext cx="6998366"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endParaRPr dirty="0"/>
          </a:p>
        </p:txBody>
      </p:sp>
      <p:sp>
        <p:nvSpPr>
          <p:cNvPr id="1050" name="Shape 105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51" name="Shape 1051"/>
          <p:cNvSpPr/>
          <p:nvPr/>
        </p:nvSpPr>
        <p:spPr>
          <a:xfrm>
            <a:off x="757770" y="4024786"/>
            <a:ext cx="2985131" cy="2310000"/>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lang="en-US" dirty="0"/>
              <a:t>No value </a:t>
            </a:r>
            <a:r>
              <a:rPr lang="en-US" dirty="0" smtClean="0"/>
              <a:t>function</a:t>
            </a:r>
            <a:endParaRPr lang="en-GB" dirty="0" smtClean="0"/>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Estimate </a:t>
            </a:r>
            <a:r>
              <a:rPr dirty="0"/>
              <a:t>the policy</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smtClean="0"/>
              <a:t>For </a:t>
            </a:r>
            <a:r>
              <a:rPr dirty="0"/>
              <a:t>simpler problems</a:t>
            </a:r>
          </a:p>
          <a:p>
            <a:pPr marL="259772" indent="-259772" defTabSz="1300480">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i.e. Reinforce</a:t>
            </a:r>
          </a:p>
        </p:txBody>
      </p:sp>
      <p:sp>
        <p:nvSpPr>
          <p:cNvPr id="1052" name="Shape 1052"/>
          <p:cNvSpPr/>
          <p:nvPr/>
        </p:nvSpPr>
        <p:spPr>
          <a:xfrm>
            <a:off x="757771" y="3402486"/>
            <a:ext cx="4188406" cy="6583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lvl="1">
              <a:defRPr sz="4000">
                <a:solidFill>
                  <a:srgbClr val="A3C6D4"/>
                </a:solidFill>
                <a:latin typeface="Bebas Neue Regular"/>
                <a:ea typeface="Bebas Neue Regular"/>
                <a:cs typeface="Bebas Neue Regular"/>
                <a:sym typeface="Bebas Neue Regular"/>
              </a:defRPr>
            </a:pPr>
            <a:r>
              <a:t>Policy-Based methods</a:t>
            </a:r>
          </a:p>
        </p:txBody>
      </p:sp>
      <p:sp>
        <p:nvSpPr>
          <p:cNvPr id="1053" name="Shape 1053"/>
          <p:cNvSpPr/>
          <p:nvPr/>
        </p:nvSpPr>
        <p:spPr>
          <a:xfrm>
            <a:off x="5373563" y="3921345"/>
            <a:ext cx="5168929" cy="5168933"/>
          </a:xfrm>
          <a:prstGeom prst="ellipse">
            <a:avLst/>
          </a:prstGeom>
          <a:ln w="114300">
            <a:solidFill>
              <a:srgbClr val="A3C6D4"/>
            </a:solidFill>
            <a:miter lim="400000"/>
          </a:ln>
        </p:spPr>
        <p:txBody>
          <a:bodyPr lIns="24383" tIns="24383" rIns="24383" bIns="24383" anchor="ctr"/>
          <a:lstStyle/>
          <a:p>
            <a:pPr>
              <a:defRPr>
                <a:latin typeface="Calibri"/>
                <a:ea typeface="Calibri"/>
                <a:cs typeface="Calibri"/>
                <a:sym typeface="Calibri"/>
              </a:defRPr>
            </a:pPr>
            <a:endParaRPr/>
          </a:p>
        </p:txBody>
      </p:sp>
      <p:sp>
        <p:nvSpPr>
          <p:cNvPr id="1054" name="Shape 1054"/>
          <p:cNvSpPr/>
          <p:nvPr/>
        </p:nvSpPr>
        <p:spPr>
          <a:xfrm>
            <a:off x="7606482" y="6829866"/>
            <a:ext cx="2486970" cy="1132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914400">
              <a:defRPr sz="3400">
                <a:solidFill>
                  <a:srgbClr val="000000"/>
                </a:solidFill>
                <a:latin typeface="Lato Light"/>
                <a:ea typeface="Lato Light"/>
                <a:cs typeface="Lato Light"/>
                <a:sym typeface="Lato Light"/>
              </a:defRPr>
            </a:lvl1pPr>
          </a:lstStyle>
          <a:p>
            <a:r>
              <a:t>Policy-based methods</a:t>
            </a:r>
          </a:p>
        </p:txBody>
      </p:sp>
    </p:spTree>
    <p:extLst>
      <p:ext uri="{BB962C8B-B14F-4D97-AF65-F5344CB8AC3E}">
        <p14:creationId xmlns:p14="http://schemas.microsoft.com/office/powerpoint/2010/main" val="1950672903"/>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he Problem"/>
          <p:cNvSpPr/>
          <p:nvPr/>
        </p:nvSpPr>
        <p:spPr>
          <a:xfrm>
            <a:off x="1042462" y="2692387"/>
            <a:ext cx="4712027" cy="677106"/>
          </a:xfrm>
          <a:prstGeom prst="rect">
            <a:avLst/>
          </a:prstGeom>
          <a:ln w="12700">
            <a:miter lim="400000"/>
          </a:ln>
          <a:extLst>
            <a:ext uri="{C572A759-6A51-4108-AA02-DFA0A04FC94B}">
              <ma14:wrappingTextBoxFlag xmlns:ma14="http://schemas.microsoft.com/office/mac/drawingml/2011/main" val="1"/>
            </a:ext>
          </a:extLst>
        </p:spPr>
        <p:txBody>
          <a:bodyPr lIns="18287" tIns="18287" rIns="18287" bIns="18287">
            <a:spAutoFit/>
          </a:bodyPr>
          <a:lstStyle>
            <a:lvl1pPr>
              <a:buClrTx/>
              <a:buSzTx/>
              <a:buFontTx/>
              <a:buNone/>
              <a:defRPr sz="7800">
                <a:solidFill>
                  <a:srgbClr val="607491"/>
                </a:solidFill>
                <a:latin typeface="Bebas Neue Regular"/>
                <a:ea typeface="Bebas Neue Regular"/>
                <a:cs typeface="Bebas Neue Regular"/>
                <a:sym typeface="Bebas Neue Regular"/>
              </a:defRPr>
            </a:lvl1pPr>
          </a:lstStyle>
          <a:p>
            <a:r>
              <a:rPr lang="en-GB" sz="4160" dirty="0"/>
              <a:t>Policy gradients</a:t>
            </a:r>
            <a:endParaRPr sz="4160" dirty="0"/>
          </a:p>
        </p:txBody>
      </p:sp>
      <p:sp>
        <p:nvSpPr>
          <p:cNvPr id="437" name="Rectangle"/>
          <p:cNvSpPr/>
          <p:nvPr/>
        </p:nvSpPr>
        <p:spPr>
          <a:xfrm rot="5400000">
            <a:off x="6739729" y="-2023454"/>
            <a:ext cx="93671" cy="9185272"/>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p:sp>
        <p:nvSpPr>
          <p:cNvPr id="438" name="Rectangle"/>
          <p:cNvSpPr/>
          <p:nvPr/>
        </p:nvSpPr>
        <p:spPr>
          <a:xfrm rot="5400000">
            <a:off x="7199178" y="-3634369"/>
            <a:ext cx="93671" cy="12407101"/>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p:grpSp>
        <p:nvGrpSpPr>
          <p:cNvPr id="449" name="Group"/>
          <p:cNvGrpSpPr/>
          <p:nvPr/>
        </p:nvGrpSpPr>
        <p:grpSpPr>
          <a:xfrm>
            <a:off x="1544807" y="4034893"/>
            <a:ext cx="9915186" cy="3173947"/>
            <a:chOff x="0" y="0"/>
            <a:chExt cx="18590972" cy="5951149"/>
          </a:xfrm>
        </p:grpSpPr>
        <p:grpSp>
          <p:nvGrpSpPr>
            <p:cNvPr id="441" name="Group"/>
            <p:cNvGrpSpPr/>
            <p:nvPr/>
          </p:nvGrpSpPr>
          <p:grpSpPr>
            <a:xfrm>
              <a:off x="7158444" y="0"/>
              <a:ext cx="5050137" cy="2271374"/>
              <a:chOff x="0" y="0"/>
              <a:chExt cx="5050135" cy="2271373"/>
            </a:xfrm>
          </p:grpSpPr>
          <p:sp>
            <p:nvSpPr>
              <p:cNvPr id="439" name="Rounded Rectangle"/>
              <p:cNvSpPr/>
              <p:nvPr/>
            </p:nvSpPr>
            <p:spPr>
              <a:xfrm>
                <a:off x="0" y="0"/>
                <a:ext cx="5050136" cy="2271374"/>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440" name="agent"/>
              <p:cNvSpPr/>
              <p:nvPr/>
            </p:nvSpPr>
            <p:spPr>
              <a:xfrm>
                <a:off x="1186129" y="498866"/>
                <a:ext cx="2677875" cy="125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lgn="ctr">
                  <a:buClrTx/>
                  <a:buSzTx/>
                  <a:buFontTx/>
                  <a:buNone/>
                  <a:defRPr sz="6200">
                    <a:solidFill>
                      <a:srgbClr val="FFFFFF"/>
                    </a:solidFill>
                    <a:latin typeface="Bebas Neue Regular"/>
                    <a:ea typeface="Bebas Neue Regular"/>
                    <a:cs typeface="Bebas Neue Regular"/>
                    <a:sym typeface="Bebas Neue Regular"/>
                  </a:defRPr>
                </a:lvl1pPr>
              </a:lstStyle>
              <a:p>
                <a:r>
                  <a:rPr lang="en-GB" sz="3306" dirty="0"/>
                  <a:t>𝝅𝜽(</a:t>
                </a:r>
                <a:r>
                  <a:rPr lang="en-GB" sz="3306" dirty="0" err="1"/>
                  <a:t>s|a</a:t>
                </a:r>
                <a:r>
                  <a:rPr lang="en-GB" sz="3306" dirty="0"/>
                  <a:t>)</a:t>
                </a:r>
                <a:endParaRPr sz="3306" dirty="0"/>
              </a:p>
            </p:txBody>
          </p:sp>
        </p:grpSp>
        <p:grpSp>
          <p:nvGrpSpPr>
            <p:cNvPr id="444" name="Group"/>
            <p:cNvGrpSpPr/>
            <p:nvPr/>
          </p:nvGrpSpPr>
          <p:grpSpPr>
            <a:xfrm>
              <a:off x="7158444" y="3679776"/>
              <a:ext cx="5050137" cy="2271374"/>
              <a:chOff x="0" y="0"/>
              <a:chExt cx="5050135" cy="2271373"/>
            </a:xfrm>
          </p:grpSpPr>
          <p:sp>
            <p:nvSpPr>
              <p:cNvPr id="442" name="Rounded Rectangle"/>
              <p:cNvSpPr/>
              <p:nvPr/>
            </p:nvSpPr>
            <p:spPr>
              <a:xfrm>
                <a:off x="0" y="0"/>
                <a:ext cx="5050136" cy="2271374"/>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443" name="environment"/>
              <p:cNvSpPr/>
              <p:nvPr/>
            </p:nvSpPr>
            <p:spPr>
              <a:xfrm>
                <a:off x="322328" y="498866"/>
                <a:ext cx="4405477" cy="125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lgn="ctr">
                  <a:buClrTx/>
                  <a:buSzTx/>
                  <a:buFontTx/>
                  <a:buNone/>
                  <a:defRPr sz="6200">
                    <a:solidFill>
                      <a:srgbClr val="FFFFFF"/>
                    </a:solidFill>
                    <a:latin typeface="Bebas Neue Regular"/>
                    <a:ea typeface="Bebas Neue Regular"/>
                    <a:cs typeface="Bebas Neue Regular"/>
                    <a:sym typeface="Bebas Neue Regular"/>
                  </a:defRPr>
                </a:lvl1pPr>
              </a:lstStyle>
              <a:p>
                <a:r>
                  <a:rPr sz="3306"/>
                  <a:t>environment</a:t>
                </a:r>
              </a:p>
            </p:txBody>
          </p:sp>
        </p:grpSp>
        <p:sp>
          <p:nvSpPr>
            <p:cNvPr id="445" name="Shape"/>
            <p:cNvSpPr/>
            <p:nvPr/>
          </p:nvSpPr>
          <p:spPr>
            <a:xfrm rot="5400000" flipH="1">
              <a:off x="12617127" y="1299019"/>
              <a:ext cx="3583823" cy="365807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18287" tIns="18287" rIns="18287" bIns="18287" numCol="1" anchor="ctr">
              <a:noAutofit/>
            </a:bodyPr>
            <a:lstStyle/>
            <a:p>
              <a:pPr>
                <a:buClrTx/>
                <a:buSzTx/>
                <a:buFontTx/>
                <a:buNone/>
                <a:defRPr>
                  <a:latin typeface="Trebuchet MS"/>
                  <a:ea typeface="Trebuchet MS"/>
                  <a:cs typeface="Trebuchet MS"/>
                  <a:sym typeface="Trebuchet MS"/>
                </a:defRPr>
              </a:pPr>
              <a:endParaRPr sz="1280"/>
            </a:p>
          </p:txBody>
        </p:sp>
        <p:sp>
          <p:nvSpPr>
            <p:cNvPr id="446" name="feedback"/>
            <p:cNvSpPr/>
            <p:nvPr/>
          </p:nvSpPr>
          <p:spPr>
            <a:xfrm>
              <a:off x="0" y="2696870"/>
              <a:ext cx="3147789" cy="1191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r>
                <a:rPr sz="3200"/>
                <a:t>feedback</a:t>
              </a:r>
            </a:p>
          </p:txBody>
        </p:sp>
        <p:sp>
          <p:nvSpPr>
            <p:cNvPr id="447" name="action"/>
            <p:cNvSpPr/>
            <p:nvPr/>
          </p:nvSpPr>
          <p:spPr>
            <a:xfrm>
              <a:off x="16422822" y="2307247"/>
              <a:ext cx="2168151" cy="1191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 tIns="18287" rIns="18287" bIns="18287" numCol="1" anchor="t">
              <a:noAutofit/>
            </a:bodyPr>
            <a:lstStyle>
              <a:lvl1pPr>
                <a:buClrTx/>
                <a:buSzTx/>
                <a:buFontTx/>
                <a:buNone/>
                <a:defRPr sz="6000">
                  <a:solidFill>
                    <a:srgbClr val="607491"/>
                  </a:solidFill>
                  <a:latin typeface="Bebas Neue Regular"/>
                  <a:ea typeface="Bebas Neue Regular"/>
                  <a:cs typeface="Bebas Neue Regular"/>
                  <a:sym typeface="Bebas Neue Regular"/>
                </a:defRPr>
              </a:lvl1pPr>
            </a:lstStyle>
            <a:p>
              <a:r>
                <a:rPr sz="3200"/>
                <a:t>action</a:t>
              </a:r>
            </a:p>
          </p:txBody>
        </p:sp>
        <p:sp>
          <p:nvSpPr>
            <p:cNvPr id="448" name="Shape"/>
            <p:cNvSpPr/>
            <p:nvPr/>
          </p:nvSpPr>
          <p:spPr>
            <a:xfrm rot="16200000" flipH="1">
              <a:off x="3179583" y="995979"/>
              <a:ext cx="3583824" cy="3658071"/>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9F00"/>
            </a:solidFill>
            <a:ln w="12700" cap="flat">
              <a:noFill/>
              <a:miter lim="400000"/>
            </a:ln>
            <a:effectLst/>
          </p:spPr>
          <p:txBody>
            <a:bodyPr wrap="square" lIns="18287" tIns="18287" rIns="18287" bIns="18287" numCol="1" anchor="ctr">
              <a:noAutofit/>
            </a:bodyPr>
            <a:lstStyle/>
            <a:p>
              <a:pPr>
                <a:buClrTx/>
                <a:buSzTx/>
                <a:buFontTx/>
                <a:buNone/>
                <a:defRPr>
                  <a:latin typeface="Trebuchet MS"/>
                  <a:ea typeface="Trebuchet MS"/>
                  <a:cs typeface="Trebuchet MS"/>
                  <a:sym typeface="Trebuchet MS"/>
                </a:defRPr>
              </a:pPr>
              <a:endParaRPr sz="1280"/>
            </a:p>
          </p:txBody>
        </p:sp>
      </p:grpSp>
      <mc:AlternateContent xmlns:mc="http://schemas.openxmlformats.org/markup-compatibility/2006" xmlns:a14="http://schemas.microsoft.com/office/drawing/2010/main">
        <mc:Choice Requires="a14">
          <p:sp>
            <p:nvSpPr>
              <p:cNvPr id="2" name="Rectangle 1"/>
              <p:cNvSpPr/>
              <p:nvPr/>
            </p:nvSpPr>
            <p:spPr>
              <a:xfrm>
                <a:off x="3841596" y="7615173"/>
                <a:ext cx="3078087" cy="289310"/>
              </a:xfrm>
              <a:prstGeom prst="rect">
                <a:avLst/>
              </a:prstGeom>
            </p:spPr>
            <p:txBody>
              <a:bodyPr wrap="none">
                <a:spAutoFit/>
              </a:bodyPr>
              <a:lstStyle/>
              <a:p>
                <a:pPr defTabSz="487650" hangingPunct="1"/>
                <a14:m>
                  <m:oMath xmlns:m="http://schemas.openxmlformats.org/officeDocument/2006/math">
                    <m:r>
                      <a:rPr lang="en-GB" sz="1280" i="1">
                        <a:latin typeface="Cambria Math" charset="0"/>
                      </a:rPr>
                      <m:t>𝝅</m:t>
                    </m:r>
                    <m:r>
                      <a:rPr lang="en-GB" sz="1280" i="1" baseline="-25000">
                        <a:latin typeface="Cambria Math" charset="0"/>
                      </a:rPr>
                      <m:t>𝜃</m:t>
                    </m:r>
                  </m:oMath>
                </a14:m>
                <a:r>
                  <a:rPr lang="en-US" sz="1280" dirty="0"/>
                  <a:t>(</a:t>
                </a:r>
                <a:r>
                  <a:rPr lang="en-US" sz="1280" dirty="0" err="1"/>
                  <a:t>s|a</a:t>
                </a:r>
                <a:r>
                  <a:rPr lang="en-US" sz="1280" dirty="0"/>
                  <a:t>) = probability of action a in state s</a:t>
                </a:r>
              </a:p>
            </p:txBody>
          </p:sp>
        </mc:Choice>
        <mc:Fallback xmlns="">
          <p:sp>
            <p:nvSpPr>
              <p:cNvPr id="2" name="Rectangle 1"/>
              <p:cNvSpPr>
                <a:spLocks noRot="1" noChangeAspect="1" noMove="1" noResize="1" noEditPoints="1" noAdjustHandles="1" noChangeArrowheads="1" noChangeShapeType="1" noTextEdit="1"/>
              </p:cNvSpPr>
              <p:nvPr/>
            </p:nvSpPr>
            <p:spPr>
              <a:xfrm>
                <a:off x="7202992" y="11992449"/>
                <a:ext cx="10886698" cy="830997"/>
              </a:xfrm>
              <a:prstGeom prst="rect">
                <a:avLst/>
              </a:prstGeom>
              <a:blipFill rotWithShape="0">
                <a:blip r:embed="rId2"/>
                <a:stretch>
                  <a:fillRect t="-17518" r="-1625" b="-36496"/>
                </a:stretch>
              </a:blipFill>
            </p:spPr>
            <p:txBody>
              <a:bodyPr/>
              <a:lstStyle/>
              <a:p>
                <a:r>
                  <a:rPr lang="en-US">
                    <a:noFill/>
                  </a:rPr>
                  <a:t> </a:t>
                </a:r>
              </a:p>
            </p:txBody>
          </p:sp>
        </mc:Fallback>
      </mc:AlternateContent>
    </p:spTree>
    <p:extLst>
      <p:ext uri="{BB962C8B-B14F-4D97-AF65-F5344CB8AC3E}">
        <p14:creationId xmlns:p14="http://schemas.microsoft.com/office/powerpoint/2010/main" val="32786620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nvSpPr>
        <p:spPr>
          <a:xfrm>
            <a:off x="4172186" y="1289"/>
            <a:ext cx="8847599" cy="9751022"/>
          </a:xfrm>
          <a:prstGeom prst="rect">
            <a:avLst/>
          </a:prstGeom>
          <a:solidFill>
            <a:srgbClr val="607491"/>
          </a:solidFill>
          <a:ln w="12700">
            <a:miter lim="400000"/>
          </a:ln>
        </p:spPr>
        <p:txBody>
          <a:bodyPr lIns="24383" tIns="24383" rIns="24383" bIns="24383" anchor="ctr"/>
          <a:lstStyle/>
          <a:p>
            <a:pPr>
              <a:defRPr sz="2500">
                <a:latin typeface="Calibri"/>
                <a:ea typeface="Calibri"/>
                <a:cs typeface="Calibri"/>
                <a:sym typeface="Calibri"/>
              </a:defRPr>
            </a:pPr>
            <a:endParaRPr/>
          </a:p>
        </p:txBody>
      </p:sp>
      <p:sp>
        <p:nvSpPr>
          <p:cNvPr id="322" name="Shape 322"/>
          <p:cNvSpPr/>
          <p:nvPr/>
        </p:nvSpPr>
        <p:spPr>
          <a:xfrm>
            <a:off x="757770" y="1964250"/>
            <a:ext cx="6282706" cy="17505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p>
            <a:pPr>
              <a:defRPr sz="5600">
                <a:solidFill>
                  <a:srgbClr val="607491"/>
                </a:solidFill>
                <a:latin typeface="Bebas Neue Regular"/>
                <a:ea typeface="Bebas Neue Regular"/>
                <a:cs typeface="Bebas Neue Regular"/>
                <a:sym typeface="Bebas Neue Regular"/>
              </a:defRPr>
            </a:pPr>
            <a:r>
              <a:t>SUPERVISED </a:t>
            </a:r>
          </a:p>
          <a:p>
            <a:pPr>
              <a:defRPr sz="5600">
                <a:solidFill>
                  <a:srgbClr val="607491"/>
                </a:solidFill>
                <a:latin typeface="Bebas Neue Regular"/>
                <a:ea typeface="Bebas Neue Regular"/>
                <a:cs typeface="Bebas Neue Regular"/>
                <a:sym typeface="Bebas Neue Regular"/>
              </a:defRPr>
            </a:pPr>
            <a:r>
              <a:t>- scoring</a:t>
            </a:r>
          </a:p>
        </p:txBody>
      </p:sp>
      <p:sp>
        <p:nvSpPr>
          <p:cNvPr id="323" name="Shape 323"/>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pic>
        <p:nvPicPr>
          <p:cNvPr id="324" name="image3.png" descr="Picture 2"/>
          <p:cNvPicPr>
            <a:picLocks noChangeAspect="1"/>
          </p:cNvPicPr>
          <p:nvPr/>
        </p:nvPicPr>
        <p:blipFill>
          <a:blip r:embed="rId2">
            <a:extLst/>
          </a:blip>
          <a:srcRect l="3382" t="3711" r="58466" b="61110"/>
          <a:stretch>
            <a:fillRect/>
          </a:stretch>
        </p:blipFill>
        <p:spPr>
          <a:xfrm>
            <a:off x="7213597" y="6587290"/>
            <a:ext cx="5155720" cy="2545577"/>
          </a:xfrm>
          <a:prstGeom prst="rect">
            <a:avLst/>
          </a:prstGeom>
          <a:ln w="12700">
            <a:miter lim="400000"/>
          </a:ln>
        </p:spPr>
      </p:pic>
      <p:pic>
        <p:nvPicPr>
          <p:cNvPr id="325" name="image3.png" descr="Picture 2"/>
          <p:cNvPicPr>
            <a:picLocks noChangeAspect="1"/>
          </p:cNvPicPr>
          <p:nvPr/>
        </p:nvPicPr>
        <p:blipFill>
          <a:blip r:embed="rId2">
            <a:extLst/>
          </a:blip>
          <a:srcRect l="9613" t="55956" r="63028" b="10549"/>
          <a:stretch>
            <a:fillRect/>
          </a:stretch>
        </p:blipFill>
        <p:spPr>
          <a:xfrm>
            <a:off x="3135859" y="3769964"/>
            <a:ext cx="3903404" cy="2558916"/>
          </a:xfrm>
          <a:prstGeom prst="rect">
            <a:avLst/>
          </a:prstGeom>
          <a:ln w="12700">
            <a:miter lim="400000"/>
          </a:ln>
        </p:spPr>
      </p:pic>
      <p:pic>
        <p:nvPicPr>
          <p:cNvPr id="326" name="image3.png" descr="Picture 2"/>
          <p:cNvPicPr>
            <a:picLocks noChangeAspect="1"/>
          </p:cNvPicPr>
          <p:nvPr/>
        </p:nvPicPr>
        <p:blipFill>
          <a:blip r:embed="rId2">
            <a:extLst/>
          </a:blip>
          <a:srcRect l="51257" t="3464" r="11124" b="54761"/>
          <a:stretch>
            <a:fillRect/>
          </a:stretch>
        </p:blipFill>
        <p:spPr>
          <a:xfrm>
            <a:off x="7213599" y="3266726"/>
            <a:ext cx="5150066" cy="3062426"/>
          </a:xfrm>
          <a:prstGeom prst="rect">
            <a:avLst/>
          </a:prstGeom>
          <a:ln w="12700">
            <a:miter lim="400000"/>
          </a:ln>
        </p:spPr>
      </p:pic>
      <p:pic>
        <p:nvPicPr>
          <p:cNvPr id="327" name="image3.png" descr="Picture 2"/>
          <p:cNvPicPr>
            <a:picLocks noChangeAspect="1"/>
          </p:cNvPicPr>
          <p:nvPr/>
        </p:nvPicPr>
        <p:blipFill>
          <a:blip r:embed="rId2">
            <a:extLst/>
          </a:blip>
          <a:srcRect l="47788" t="53500" r="7586" b="5466"/>
          <a:stretch>
            <a:fillRect/>
          </a:stretch>
        </p:blipFill>
        <p:spPr>
          <a:xfrm>
            <a:off x="1873400" y="6587290"/>
            <a:ext cx="5165749" cy="2543472"/>
          </a:xfrm>
          <a:prstGeom prst="rect">
            <a:avLst/>
          </a:prstGeom>
          <a:ln w="12700">
            <a:miter lim="400000"/>
          </a:ln>
        </p:spPr>
      </p:pic>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Policy bASED METHODS"/>
          <p:cNvSpPr/>
          <p:nvPr/>
        </p:nvSpPr>
        <p:spPr>
          <a:xfrm>
            <a:off x="1042462" y="2692387"/>
            <a:ext cx="5248775" cy="677106"/>
          </a:xfrm>
          <a:prstGeom prst="rect">
            <a:avLst/>
          </a:prstGeom>
          <a:ln w="12700">
            <a:miter lim="400000"/>
          </a:ln>
          <a:extLst>
            <a:ext uri="{C572A759-6A51-4108-AA02-DFA0A04FC94B}">
              <ma14:wrappingTextBoxFlag xmlns:ma14="http://schemas.microsoft.com/office/mac/drawingml/2011/main" val="1"/>
            </a:ext>
          </a:extLst>
        </p:spPr>
        <p:txBody>
          <a:bodyPr lIns="18287" tIns="18287" rIns="18287" bIns="18287">
            <a:spAutoFit/>
          </a:bodyPr>
          <a:lstStyle>
            <a:lvl1pPr>
              <a:buClrTx/>
              <a:buSzTx/>
              <a:buFontTx/>
              <a:buNone/>
              <a:defRPr sz="7800">
                <a:solidFill>
                  <a:srgbClr val="607491"/>
                </a:solidFill>
                <a:latin typeface="Bebas Neue Regular"/>
                <a:ea typeface="Bebas Neue Regular"/>
                <a:cs typeface="Bebas Neue Regular"/>
                <a:sym typeface="Bebas Neue Regular"/>
              </a:defRPr>
            </a:lvl1pPr>
          </a:lstStyle>
          <a:p>
            <a:r>
              <a:rPr sz="4160"/>
              <a:t>Policy bASED METHODS</a:t>
            </a:r>
          </a:p>
        </p:txBody>
      </p:sp>
      <p:sp>
        <p:nvSpPr>
          <p:cNvPr id="497" name="Rectangle"/>
          <p:cNvSpPr/>
          <p:nvPr/>
        </p:nvSpPr>
        <p:spPr>
          <a:xfrm rot="5400000">
            <a:off x="6739729" y="-2023454"/>
            <a:ext cx="93671" cy="9185272"/>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mc:AlternateContent xmlns:mc="http://schemas.openxmlformats.org/markup-compatibility/2006" xmlns:a14="http://schemas.microsoft.com/office/drawing/2010/main">
        <mc:Choice Requires="a14">
          <p:sp>
            <p:nvSpPr>
              <p:cNvPr id="498" name="Text"/>
              <p:cNvSpPr/>
              <p:nvPr/>
            </p:nvSpPr>
            <p:spPr>
              <a:xfrm>
                <a:off x="1042462" y="4496023"/>
                <a:ext cx="8376367" cy="667147"/>
              </a:xfrm>
              <a:prstGeom prst="rect">
                <a:avLst/>
              </a:prstGeom>
              <a:ln w="12700">
                <a:miter lim="400000"/>
              </a:ln>
              <a:extLst>
                <a:ext uri="{C572A759-6A51-4108-AA02-DFA0A04FC94B}">
                  <ma14:wrappingTextBoxFlag xmlns:ma14="http://schemas.microsoft.com/office/mac/drawingml/2011/main" val="1"/>
                </a:ext>
              </a:extLst>
            </p:spPr>
            <p:txBody>
              <a:bodyPr lIns="43486" tIns="43486" rIns="43486" bIns="43486">
                <a:spAutoFit/>
              </a:bodyPr>
              <a:lstStyle>
                <a:lvl1pPr marL="498762" indent="-498762"/>
              </a:lstStyle>
              <a:p>
                <a:pPr marL="0" indent="0" defTabSz="487650" hangingPunct="1"/>
                <a:r>
                  <a:rPr lang="en-GB" sz="2800" dirty="0"/>
                  <a:t>E=[</a:t>
                </a:r>
                <a14:m>
                  <m:oMath xmlns:m="http://schemas.openxmlformats.org/officeDocument/2006/math">
                    <m:func>
                      <m:funcPr>
                        <m:ctrlPr>
                          <a:rPr lang="mr-IN" sz="2800" i="1">
                            <a:latin typeface="Cambria Math" charset="0"/>
                          </a:rPr>
                        </m:ctrlPr>
                      </m:funcPr>
                      <m:fName>
                        <m:limLow>
                          <m:limLowPr>
                            <m:ctrlPr>
                              <a:rPr lang="mr-IN" sz="2800" i="1">
                                <a:latin typeface="Cambria Math" charset="0"/>
                              </a:rPr>
                            </m:ctrlPr>
                          </m:limLowPr>
                          <m:e>
                            <m:r>
                              <m:rPr>
                                <m:sty m:val="p"/>
                              </m:rPr>
                              <a:rPr lang="mr-IN" sz="2800">
                                <a:latin typeface="Cambria Math" charset="0"/>
                              </a:rPr>
                              <m:t>max</m:t>
                            </m:r>
                          </m:e>
                          <m:lim>
                            <m:r>
                              <a:rPr lang="en-GB" sz="2800" i="1">
                                <a:latin typeface="Cambria Math" charset="0"/>
                              </a:rPr>
                              <m:t>𝜃</m:t>
                            </m:r>
                          </m:lim>
                        </m:limLow>
                        <m:nary>
                          <m:naryPr>
                            <m:chr m:val="∑"/>
                            <m:ctrlPr>
                              <a:rPr lang="is-IS" sz="2800" i="1">
                                <a:latin typeface="Cambria Math" charset="0"/>
                              </a:rPr>
                            </m:ctrlPr>
                          </m:naryPr>
                          <m:sub>
                            <m:r>
                              <m:rPr>
                                <m:brk m:alnAt="23"/>
                              </m:rPr>
                              <a:rPr lang="en-GB" sz="2800" i="1">
                                <a:latin typeface="Cambria Math" charset="0"/>
                              </a:rPr>
                              <m:t>𝑡</m:t>
                            </m:r>
                            <m:r>
                              <a:rPr lang="en-GB" sz="2800" i="1">
                                <a:latin typeface="Cambria Math" charset="0"/>
                              </a:rPr>
                              <m:t>=0</m:t>
                            </m:r>
                          </m:sub>
                          <m:sup>
                            <m:r>
                              <a:rPr lang="en-GB" sz="2800" i="1">
                                <a:latin typeface="Cambria Math" charset="0"/>
                              </a:rPr>
                              <m:t>𝐻</m:t>
                            </m:r>
                          </m:sup>
                          <m:e>
                            <m:r>
                              <a:rPr lang="en-GB" sz="2800" i="1">
                                <a:latin typeface="Cambria Math" charset="0"/>
                              </a:rPr>
                              <m:t>𝑅</m:t>
                            </m:r>
                            <m:d>
                              <m:dPr>
                                <m:ctrlPr>
                                  <a:rPr lang="en-GB" sz="2800" i="1">
                                    <a:latin typeface="Cambria Math" charset="0"/>
                                  </a:rPr>
                                </m:ctrlPr>
                              </m:dPr>
                              <m:e>
                                <m:r>
                                  <a:rPr lang="en-GB" sz="2800" i="1">
                                    <a:latin typeface="Cambria Math" charset="0"/>
                                  </a:rPr>
                                  <m:t>𝑠</m:t>
                                </m:r>
                                <m:r>
                                  <a:rPr lang="en-GB" sz="2800" i="1" baseline="-25000">
                                    <a:latin typeface="Cambria Math" charset="0"/>
                                  </a:rPr>
                                  <m:t>𝑡</m:t>
                                </m:r>
                              </m:e>
                            </m:d>
                            <m:r>
                              <a:rPr lang="en-GB" sz="2800" i="1">
                                <a:latin typeface="Cambria Math" charset="0"/>
                              </a:rPr>
                              <m:t>|</m:t>
                            </m:r>
                          </m:e>
                        </m:nary>
                        <m:r>
                          <a:rPr lang="en-GB" sz="2800" i="1">
                            <a:latin typeface="Cambria Math" charset="0"/>
                          </a:rPr>
                          <m:t>𝝅</m:t>
                        </m:r>
                        <m:r>
                          <a:rPr lang="en-GB" sz="2800" i="1" baseline="-25000">
                            <a:latin typeface="Cambria Math" charset="0"/>
                          </a:rPr>
                          <m:t>𝜃</m:t>
                        </m:r>
                        <m:r>
                          <a:rPr lang="en-GB" sz="2800" i="1">
                            <a:latin typeface="Cambria Math" charset="0"/>
                          </a:rPr>
                          <m:t>]</m:t>
                        </m:r>
                      </m:fName>
                      <m:e/>
                    </m:func>
                  </m:oMath>
                </a14:m>
                <a:endParaRPr sz="2800" dirty="0"/>
              </a:p>
            </p:txBody>
          </p:sp>
        </mc:Choice>
        <mc:Fallback xmlns="">
          <p:sp>
            <p:nvSpPr>
              <p:cNvPr id="498" name="Text"/>
              <p:cNvSpPr>
                <a:spLocks noRot="1" noChangeAspect="1" noMove="1" noResize="1" noEditPoints="1" noAdjustHandles="1" noChangeArrowheads="1" noChangeShapeType="1" noTextEdit="1"/>
              </p:cNvSpPr>
              <p:nvPr/>
            </p:nvSpPr>
            <p:spPr>
              <a:xfrm>
                <a:off x="1042462" y="4496023"/>
                <a:ext cx="8376367" cy="667147"/>
              </a:xfrm>
              <a:prstGeom prst="rect">
                <a:avLst/>
              </a:prstGeom>
              <a:blipFill rotWithShape="0">
                <a:blip r:embed="rId2"/>
                <a:stretch>
                  <a:fillRect l="-2038" t="-10092" b="-2752"/>
                </a:stretch>
              </a:blipFill>
              <a:ln w="12700">
                <a:miter lim="400000"/>
              </a:ln>
              <a:extLst>
                <a:ext uri="{C572A759-6A51-4108-AA02-DFA0A04FC94B}">
                  <ma14:wrappingTextBoxFlag xmlns:ma14="http://schemas.microsoft.com/office/mac/drawingml/2011/main" val="1"/>
                </a:ext>
              </a:extLst>
            </p:spPr>
            <p:txBody>
              <a:bodyPr/>
              <a:lstStyle/>
              <a:p>
                <a:r>
                  <a:rPr lang="en-US">
                    <a:noFill/>
                  </a:rPr>
                  <a:t> </a:t>
                </a:r>
              </a:p>
            </p:txBody>
          </p:sp>
        </mc:Fallback>
      </mc:AlternateContent>
      <p:sp>
        <p:nvSpPr>
          <p:cNvPr id="499" name="Policy"/>
          <p:cNvSpPr/>
          <p:nvPr/>
        </p:nvSpPr>
        <p:spPr>
          <a:xfrm>
            <a:off x="1042462" y="3866314"/>
            <a:ext cx="3141304" cy="611384"/>
          </a:xfrm>
          <a:prstGeom prst="rect">
            <a:avLst/>
          </a:prstGeom>
          <a:ln w="12700">
            <a:miter lim="400000"/>
          </a:ln>
          <a:extLst>
            <a:ext uri="{C572A759-6A51-4108-AA02-DFA0A04FC94B}">
              <ma14:wrappingTextBoxFlag xmlns:ma14="http://schemas.microsoft.com/office/mac/drawingml/2011/main" val="1"/>
            </a:ext>
          </a:extLst>
        </p:spPr>
        <p:txBody>
          <a:bodyPr lIns="18287" tIns="18287" rIns="18287" bIns="18287">
            <a:spAutoFit/>
          </a:bodyPr>
          <a:lstStyle>
            <a:lvl1pPr>
              <a:buClrTx/>
              <a:buSzTx/>
              <a:buFontTx/>
              <a:buNone/>
              <a:defRPr sz="7000">
                <a:solidFill>
                  <a:srgbClr val="FF9F00"/>
                </a:solidFill>
                <a:latin typeface="Bebas Neue Regular"/>
                <a:ea typeface="Bebas Neue Regular"/>
                <a:cs typeface="Bebas Neue Regular"/>
                <a:sym typeface="Bebas Neue Regular"/>
              </a:defRPr>
            </a:lvl1pPr>
          </a:lstStyle>
          <a:p>
            <a:r>
              <a:rPr sz="3733"/>
              <a:t>Policy</a:t>
            </a:r>
          </a:p>
        </p:txBody>
      </p:sp>
      <p:sp>
        <p:nvSpPr>
          <p:cNvPr id="500" name="Rectangle"/>
          <p:cNvSpPr/>
          <p:nvPr/>
        </p:nvSpPr>
        <p:spPr>
          <a:xfrm rot="5400000">
            <a:off x="7199178" y="-3634369"/>
            <a:ext cx="93671" cy="12407101"/>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p:sp>
        <p:nvSpPr>
          <p:cNvPr id="5" name="TextBox 4"/>
          <p:cNvSpPr txBox="1"/>
          <p:nvPr/>
        </p:nvSpPr>
        <p:spPr>
          <a:xfrm>
            <a:off x="1034473" y="5372322"/>
            <a:ext cx="8439811" cy="8710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487650" hangingPunct="1">
              <a:defRPr/>
            </a:pPr>
            <a:r>
              <a:rPr lang="en-US" sz="2600" dirty="0"/>
              <a:t>If we change an action we have a big impact</a:t>
            </a:r>
          </a:p>
          <a:p>
            <a:pPr defTabSz="487650" hangingPunct="1">
              <a:defRPr/>
            </a:pPr>
            <a:r>
              <a:rPr lang="en-US" sz="2560" dirty="0">
                <a:solidFill>
                  <a:srgbClr val="000000"/>
                </a:solidFill>
                <a:sym typeface="Lato Light"/>
              </a:rPr>
              <a:t>Changing the action distribution will have a smaller impact</a:t>
            </a:r>
          </a:p>
        </p:txBody>
      </p:sp>
    </p:spTree>
    <p:extLst>
      <p:ext uri="{BB962C8B-B14F-4D97-AF65-F5344CB8AC3E}">
        <p14:creationId xmlns:p14="http://schemas.microsoft.com/office/powerpoint/2010/main" val="1450989178"/>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olicy-Based methods"/>
          <p:cNvSpPr/>
          <p:nvPr/>
        </p:nvSpPr>
        <p:spPr>
          <a:xfrm>
            <a:off x="1042462" y="2692387"/>
            <a:ext cx="5248775" cy="677106"/>
          </a:xfrm>
          <a:prstGeom prst="rect">
            <a:avLst/>
          </a:prstGeom>
          <a:ln w="12700">
            <a:miter lim="400000"/>
          </a:ln>
          <a:extLst>
            <a:ext uri="{C572A759-6A51-4108-AA02-DFA0A04FC94B}">
              <ma14:wrappingTextBoxFlag xmlns:ma14="http://schemas.microsoft.com/office/mac/drawingml/2011/main" val="1"/>
            </a:ext>
          </a:extLst>
        </p:spPr>
        <p:txBody>
          <a:bodyPr lIns="18287" tIns="18287" rIns="18287" bIns="18287">
            <a:spAutoFit/>
          </a:bodyPr>
          <a:lstStyle>
            <a:lvl1pPr>
              <a:buClrTx/>
              <a:buSzTx/>
              <a:buFontTx/>
              <a:buNone/>
              <a:defRPr sz="7800">
                <a:solidFill>
                  <a:srgbClr val="607491"/>
                </a:solidFill>
                <a:latin typeface="Bebas Neue Regular"/>
                <a:ea typeface="Bebas Neue Regular"/>
                <a:cs typeface="Bebas Neue Regular"/>
                <a:sym typeface="Bebas Neue Regular"/>
              </a:defRPr>
            </a:lvl1pPr>
          </a:lstStyle>
          <a:p>
            <a:r>
              <a:rPr sz="4160" dirty="0"/>
              <a:t>Policy-Based methods</a:t>
            </a:r>
          </a:p>
        </p:txBody>
      </p:sp>
      <p:sp>
        <p:nvSpPr>
          <p:cNvPr id="510" name="Rectangle"/>
          <p:cNvSpPr/>
          <p:nvPr/>
        </p:nvSpPr>
        <p:spPr>
          <a:xfrm rot="5400000">
            <a:off x="6739729" y="-2023454"/>
            <a:ext cx="93671" cy="9185272"/>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p:sp>
        <p:nvSpPr>
          <p:cNvPr id="512" name="Text"/>
          <p:cNvSpPr/>
          <p:nvPr/>
        </p:nvSpPr>
        <p:spPr>
          <a:xfrm>
            <a:off x="2193929" y="3771065"/>
            <a:ext cx="3141303" cy="496416"/>
          </a:xfrm>
          <a:prstGeom prst="rect">
            <a:avLst/>
          </a:prstGeom>
          <a:ln w="12700">
            <a:miter lim="400000"/>
          </a:ln>
          <a:extLst>
            <a:ext uri="{C572A759-6A51-4108-AA02-DFA0A04FC94B}">
              <ma14:wrappingTextBoxFlag xmlns:ma14="http://schemas.microsoft.com/office/mac/drawingml/2011/main" val="1"/>
            </a:ext>
          </a:extLst>
        </p:spPr>
        <p:txBody>
          <a:bodyPr lIns="18287" tIns="18287" rIns="18287" bIns="18287">
            <a:spAutoFit/>
          </a:bodyPr>
          <a:lstStyle/>
          <a:p>
            <a:pPr lvl="1">
              <a:defRPr sz="5600">
                <a:solidFill>
                  <a:srgbClr val="A3C6D4"/>
                </a:solidFill>
                <a:latin typeface="Bebas Neue Regular"/>
                <a:ea typeface="Bebas Neue Regular"/>
                <a:cs typeface="Bebas Neue Regular"/>
                <a:sym typeface="Bebas Neue Regular"/>
              </a:defRPr>
            </a:pPr>
            <a:r>
              <a:rPr sz="2986"/>
              <a:t> </a:t>
            </a:r>
          </a:p>
        </p:txBody>
      </p:sp>
      <p:pic>
        <p:nvPicPr>
          <p:cNvPr id="513" name="Image" descr="Image"/>
          <p:cNvPicPr>
            <a:picLocks noChangeAspect="1"/>
          </p:cNvPicPr>
          <p:nvPr/>
        </p:nvPicPr>
        <p:blipFill>
          <a:blip r:embed="rId2">
            <a:extLst/>
          </a:blip>
          <a:stretch>
            <a:fillRect/>
          </a:stretch>
        </p:blipFill>
        <p:spPr>
          <a:xfrm>
            <a:off x="3408979" y="4267481"/>
            <a:ext cx="6755170" cy="3576267"/>
          </a:xfrm>
          <a:prstGeom prst="rect">
            <a:avLst/>
          </a:prstGeom>
          <a:ln w="12700">
            <a:miter lim="400000"/>
          </a:ln>
        </p:spPr>
      </p:pic>
      <p:sp>
        <p:nvSpPr>
          <p:cNvPr id="514" name="Rectangle"/>
          <p:cNvSpPr/>
          <p:nvPr/>
        </p:nvSpPr>
        <p:spPr>
          <a:xfrm rot="5400000">
            <a:off x="7199178" y="-3634369"/>
            <a:ext cx="93671" cy="12407101"/>
          </a:xfrm>
          <a:prstGeom prst="rect">
            <a:avLst/>
          </a:prstGeom>
          <a:solidFill>
            <a:srgbClr val="FF9F00"/>
          </a:solidFill>
          <a:ln w="12700">
            <a:miter lim="400000"/>
          </a:ln>
        </p:spPr>
        <p:txBody>
          <a:bodyPr lIns="18287" tIns="18287" rIns="18287" bIns="18287" anchor="ctr"/>
          <a:lstStyle/>
          <a:p>
            <a:pPr algn="ctr">
              <a:buClrTx/>
              <a:buSzTx/>
              <a:buFontTx/>
              <a:buNone/>
              <a:defRPr>
                <a:solidFill>
                  <a:srgbClr val="FFFFFF"/>
                </a:solidFill>
                <a:latin typeface="Trebuchet MS"/>
                <a:ea typeface="Trebuchet MS"/>
                <a:cs typeface="Trebuchet MS"/>
                <a:sym typeface="Trebuchet MS"/>
              </a:defRPr>
            </a:pPr>
            <a:endParaRPr sz="1280"/>
          </a:p>
        </p:txBody>
      </p:sp>
    </p:spTree>
    <p:extLst>
      <p:ext uri="{BB962C8B-B14F-4D97-AF65-F5344CB8AC3E}">
        <p14:creationId xmlns:p14="http://schemas.microsoft.com/office/powerpoint/2010/main" val="2098302961"/>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p:nvPr/>
        </p:nvSpPr>
        <p:spPr>
          <a:xfrm>
            <a:off x="757772" y="1964250"/>
            <a:ext cx="6464669" cy="91101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RL Algorithm</a:t>
            </a:r>
            <a:endParaRPr dirty="0"/>
          </a:p>
        </p:txBody>
      </p:sp>
      <p:sp>
        <p:nvSpPr>
          <p:cNvPr id="1070" name="Shape 1070"/>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71" name="Shape 1071"/>
          <p:cNvSpPr/>
          <p:nvPr/>
        </p:nvSpPr>
        <p:spPr>
          <a:xfrm>
            <a:off x="757772" y="3148487"/>
            <a:ext cx="11037655" cy="260495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a:t>Some approaches do not use </a:t>
            </a:r>
            <a:r>
              <a:rPr lang="en-US" dirty="0" smtClean="0"/>
              <a:t>gradient</a:t>
            </a:r>
            <a:br>
              <a:rPr lang="en-US" dirty="0" smtClean="0"/>
            </a:br>
            <a:r>
              <a:rPr lang="en-US" dirty="0" smtClean="0"/>
              <a:t>Hill </a:t>
            </a:r>
            <a:r>
              <a:rPr lang="en-US" dirty="0" smtClean="0"/>
              <a:t>climbing </a:t>
            </a:r>
            <a:r>
              <a:rPr lang="en-US" dirty="0" smtClean="0"/>
              <a:t>Simplex</a:t>
            </a:r>
            <a:br>
              <a:rPr lang="en-US" dirty="0" smtClean="0"/>
            </a:br>
            <a:r>
              <a:rPr lang="en-US" dirty="0" smtClean="0"/>
              <a:t>Genetic </a:t>
            </a:r>
            <a:r>
              <a:rPr lang="en-US" dirty="0"/>
              <a:t>algorithms </a:t>
            </a:r>
            <a:r>
              <a:rPr lang="en-US" dirty="0"/>
              <a:t/>
            </a:r>
            <a:br>
              <a:rPr lang="en-US" dirty="0"/>
            </a:br>
            <a:r>
              <a:rPr lang="mr-IN" dirty="0" smtClean="0"/>
              <a:t>…</a:t>
            </a:r>
            <a:endParaRPr lang="en-GB" dirty="0" smtClean="0"/>
          </a:p>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endParaRPr lang="en-US" dirty="0"/>
          </a:p>
          <a:p>
            <a:pPr marL="342900" indent="-342900" defTabSz="1300480">
              <a:spcBef>
                <a:spcPts val="700"/>
              </a:spcBef>
              <a:buFont typeface="Arial" charset="0"/>
              <a:buChar char="•"/>
              <a:defRPr sz="2500">
                <a:solidFill>
                  <a:srgbClr val="000000"/>
                </a:solidFill>
                <a:latin typeface="Lato Light"/>
                <a:ea typeface="Lato Light"/>
                <a:cs typeface="Lato Light"/>
                <a:sym typeface="Lato Light"/>
              </a:defRPr>
            </a:pPr>
            <a:r>
              <a:rPr lang="en-US" dirty="0"/>
              <a:t>Greater efficiency often possible using gradient </a:t>
            </a:r>
          </a:p>
        </p:txBody>
      </p:sp>
    </p:spTree>
    <p:extLst>
      <p:ext uri="{BB962C8B-B14F-4D97-AF65-F5344CB8AC3E}">
        <p14:creationId xmlns:p14="http://schemas.microsoft.com/office/powerpoint/2010/main" val="2094341827"/>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hape 1034"/>
          <p:cNvSpPr/>
          <p:nvPr/>
        </p:nvSpPr>
        <p:spPr>
          <a:xfrm>
            <a:off x="757772" y="1964250"/>
            <a:ext cx="6464669" cy="899667"/>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dirty="0"/>
              <a:t>Gradient methods</a:t>
            </a:r>
          </a:p>
        </p:txBody>
      </p:sp>
      <p:sp>
        <p:nvSpPr>
          <p:cNvPr id="1035" name="Shape 1035"/>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1036" name="Shape 1036"/>
          <p:cNvSpPr/>
          <p:nvPr/>
        </p:nvSpPr>
        <p:spPr>
          <a:xfrm>
            <a:off x="757772" y="3148487"/>
            <a:ext cx="11037655" cy="3697363"/>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Perform policy gradient directly on the performance surface underlying the chosen parametric policy class</a:t>
            </a:r>
            <a:br>
              <a:rPr dirty="0"/>
            </a:br>
            <a:endParaRPr dirty="0"/>
          </a:p>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Solve simpler problems, faster</a:t>
            </a:r>
            <a:br>
              <a:rPr dirty="0"/>
            </a:br>
            <a:endParaRPr dirty="0"/>
          </a:p>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Innate exploration by his stochastic nature</a:t>
            </a:r>
            <a:br>
              <a:rPr dirty="0"/>
            </a:br>
            <a:endParaRPr dirty="0"/>
          </a:p>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r>
              <a:rPr dirty="0"/>
              <a:t>Can be used together with supervised learning</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learning</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757772" y="3148487"/>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14" name="Oval 13"/>
          <p:cNvSpPr/>
          <p:nvPr/>
        </p:nvSpPr>
        <p:spPr>
          <a:xfrm>
            <a:off x="2815386" y="583674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9" name="TextBox 8"/>
          <p:cNvSpPr txBox="1"/>
          <p:nvPr/>
        </p:nvSpPr>
        <p:spPr>
          <a:xfrm>
            <a:off x="2301036" y="8945427"/>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smtClean="0">
                <a:ln>
                  <a:noFill/>
                </a:ln>
                <a:solidFill>
                  <a:srgbClr val="7F7F7F"/>
                </a:solidFill>
                <a:effectLst/>
                <a:uFillTx/>
                <a:latin typeface="+mj-lt"/>
                <a:ea typeface="+mj-ea"/>
                <a:cs typeface="+mj-cs"/>
                <a:sym typeface="Lato Regular"/>
              </a:rPr>
              <a:t>Perceptron</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Tree>
    <p:extLst>
      <p:ext uri="{BB962C8B-B14F-4D97-AF65-F5344CB8AC3E}">
        <p14:creationId xmlns:p14="http://schemas.microsoft.com/office/powerpoint/2010/main" val="1974828637"/>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learning</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757772" y="3148487"/>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10" name="Rounded Rectangle"/>
          <p:cNvSpPr/>
          <p:nvPr/>
        </p:nvSpPr>
        <p:spPr>
          <a:xfrm>
            <a:off x="2717414" y="4161330"/>
            <a:ext cx="760571" cy="3807013"/>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8" name="Oval 7"/>
          <p:cNvSpPr/>
          <p:nvPr/>
        </p:nvSpPr>
        <p:spPr>
          <a:xfrm>
            <a:off x="2814315" y="441329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3" name="Oval 12"/>
          <p:cNvSpPr/>
          <p:nvPr/>
        </p:nvSpPr>
        <p:spPr>
          <a:xfrm>
            <a:off x="2814315" y="512194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4" name="Oval 13"/>
          <p:cNvSpPr/>
          <p:nvPr/>
        </p:nvSpPr>
        <p:spPr>
          <a:xfrm>
            <a:off x="2815386" y="583674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5" name="Oval 14"/>
          <p:cNvSpPr/>
          <p:nvPr/>
        </p:nvSpPr>
        <p:spPr>
          <a:xfrm>
            <a:off x="2814315" y="6567042"/>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6" name="Oval 15"/>
          <p:cNvSpPr/>
          <p:nvPr/>
        </p:nvSpPr>
        <p:spPr>
          <a:xfrm>
            <a:off x="2814315" y="729734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8" name="Rounded Rectangle"/>
          <p:cNvSpPr/>
          <p:nvPr/>
        </p:nvSpPr>
        <p:spPr>
          <a:xfrm>
            <a:off x="4719848"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19" name="Oval 18"/>
          <p:cNvSpPr/>
          <p:nvPr/>
        </p:nvSpPr>
        <p:spPr>
          <a:xfrm>
            <a:off x="4811843"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0" name="Oval 19"/>
          <p:cNvSpPr/>
          <p:nvPr/>
        </p:nvSpPr>
        <p:spPr>
          <a:xfrm>
            <a:off x="4838877"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1" name="Oval 20"/>
          <p:cNvSpPr/>
          <p:nvPr/>
        </p:nvSpPr>
        <p:spPr>
          <a:xfrm>
            <a:off x="4811843"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2" name="Oval 21"/>
          <p:cNvSpPr/>
          <p:nvPr/>
        </p:nvSpPr>
        <p:spPr>
          <a:xfrm>
            <a:off x="4811843"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3" name="Oval 22"/>
          <p:cNvSpPr/>
          <p:nvPr/>
        </p:nvSpPr>
        <p:spPr>
          <a:xfrm>
            <a:off x="4811843"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4" name="Oval 23"/>
          <p:cNvSpPr/>
          <p:nvPr/>
        </p:nvSpPr>
        <p:spPr>
          <a:xfrm>
            <a:off x="4817462"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5" name="Oval 24"/>
          <p:cNvSpPr/>
          <p:nvPr/>
        </p:nvSpPr>
        <p:spPr>
          <a:xfrm>
            <a:off x="4838877"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6" name="Rounded Rectangle"/>
          <p:cNvSpPr/>
          <p:nvPr/>
        </p:nvSpPr>
        <p:spPr>
          <a:xfrm>
            <a:off x="6722282"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27" name="Oval 26"/>
          <p:cNvSpPr/>
          <p:nvPr/>
        </p:nvSpPr>
        <p:spPr>
          <a:xfrm>
            <a:off x="6814277"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8" name="Oval 27"/>
          <p:cNvSpPr/>
          <p:nvPr/>
        </p:nvSpPr>
        <p:spPr>
          <a:xfrm>
            <a:off x="6841311"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9" name="Oval 28"/>
          <p:cNvSpPr/>
          <p:nvPr/>
        </p:nvSpPr>
        <p:spPr>
          <a:xfrm>
            <a:off x="6814277"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0" name="Oval 29"/>
          <p:cNvSpPr/>
          <p:nvPr/>
        </p:nvSpPr>
        <p:spPr>
          <a:xfrm>
            <a:off x="6814277"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1" name="Oval 30"/>
          <p:cNvSpPr/>
          <p:nvPr/>
        </p:nvSpPr>
        <p:spPr>
          <a:xfrm>
            <a:off x="6814277"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2" name="Oval 31"/>
          <p:cNvSpPr/>
          <p:nvPr/>
        </p:nvSpPr>
        <p:spPr>
          <a:xfrm>
            <a:off x="6819896"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3" name="Oval 32"/>
          <p:cNvSpPr/>
          <p:nvPr/>
        </p:nvSpPr>
        <p:spPr>
          <a:xfrm>
            <a:off x="6841311"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4" name="Rounded Rectangle"/>
          <p:cNvSpPr/>
          <p:nvPr/>
        </p:nvSpPr>
        <p:spPr>
          <a:xfrm>
            <a:off x="8724716" y="5121947"/>
            <a:ext cx="717779" cy="203652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35" name="Oval 34"/>
          <p:cNvSpPr/>
          <p:nvPr/>
        </p:nvSpPr>
        <p:spPr>
          <a:xfrm>
            <a:off x="8821617" y="514830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6" name="Oval 35"/>
          <p:cNvSpPr/>
          <p:nvPr/>
        </p:nvSpPr>
        <p:spPr>
          <a:xfrm>
            <a:off x="8821617" y="585695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7" name="Oval 36"/>
          <p:cNvSpPr/>
          <p:nvPr/>
        </p:nvSpPr>
        <p:spPr>
          <a:xfrm>
            <a:off x="8822688" y="657174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9" name="TextBox 8"/>
          <p:cNvSpPr txBox="1"/>
          <p:nvPr/>
        </p:nvSpPr>
        <p:spPr>
          <a:xfrm>
            <a:off x="2212577"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Input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1" name="TextBox 40"/>
          <p:cNvSpPr txBox="1"/>
          <p:nvPr/>
        </p:nvSpPr>
        <p:spPr>
          <a:xfrm>
            <a:off x="4324526"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First </a:t>
            </a:r>
            <a:r>
              <a:rPr lang="en-US" dirty="0" smtClean="0"/>
              <a:t>La</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2" name="TextBox 41"/>
          <p:cNvSpPr txBox="1"/>
          <p:nvPr/>
        </p:nvSpPr>
        <p:spPr>
          <a:xfrm>
            <a:off x="6276599" y="8929098"/>
            <a:ext cx="176857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Second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39" name="TextBox 38"/>
          <p:cNvSpPr txBox="1"/>
          <p:nvPr/>
        </p:nvSpPr>
        <p:spPr>
          <a:xfrm>
            <a:off x="8568523" y="8929098"/>
            <a:ext cx="204504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lang="en-US" smtClean="0"/>
              <a:t>Output </a:t>
            </a:r>
            <a:r>
              <a:rPr kumimoji="0" lang="en-US" sz="2400" b="0" i="0" u="none" strike="noStrike" cap="none" spc="0" normalizeH="0" baseline="0" smtClean="0">
                <a:ln>
                  <a:noFill/>
                </a:ln>
                <a:solidFill>
                  <a:srgbClr val="7F7F7F"/>
                </a:solidFill>
                <a:effectLst/>
                <a:uFillTx/>
                <a:latin typeface="+mj-lt"/>
                <a:ea typeface="+mj-ea"/>
                <a:cs typeface="+mj-cs"/>
                <a:sym typeface="Lato Regular"/>
              </a:rPr>
              <a:t>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Tree>
    <p:extLst>
      <p:ext uri="{BB962C8B-B14F-4D97-AF65-F5344CB8AC3E}">
        <p14:creationId xmlns:p14="http://schemas.microsoft.com/office/powerpoint/2010/main" val="27373647"/>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learning</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757772" y="3148487"/>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10" name="Rounded Rectangle"/>
          <p:cNvSpPr/>
          <p:nvPr/>
        </p:nvSpPr>
        <p:spPr>
          <a:xfrm>
            <a:off x="2717414" y="4161330"/>
            <a:ext cx="760571" cy="3807013"/>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8" name="Oval 7"/>
          <p:cNvSpPr/>
          <p:nvPr/>
        </p:nvSpPr>
        <p:spPr>
          <a:xfrm>
            <a:off x="2814315" y="441329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3" name="Oval 12"/>
          <p:cNvSpPr/>
          <p:nvPr/>
        </p:nvSpPr>
        <p:spPr>
          <a:xfrm>
            <a:off x="2814315" y="512194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4" name="Oval 13"/>
          <p:cNvSpPr/>
          <p:nvPr/>
        </p:nvSpPr>
        <p:spPr>
          <a:xfrm>
            <a:off x="2815386" y="583674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5" name="Oval 14"/>
          <p:cNvSpPr/>
          <p:nvPr/>
        </p:nvSpPr>
        <p:spPr>
          <a:xfrm>
            <a:off x="2814315" y="6567042"/>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6" name="Oval 15"/>
          <p:cNvSpPr/>
          <p:nvPr/>
        </p:nvSpPr>
        <p:spPr>
          <a:xfrm>
            <a:off x="2814315" y="729734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8" name="Rounded Rectangle"/>
          <p:cNvSpPr/>
          <p:nvPr/>
        </p:nvSpPr>
        <p:spPr>
          <a:xfrm>
            <a:off x="4719848"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19" name="Oval 18"/>
          <p:cNvSpPr/>
          <p:nvPr/>
        </p:nvSpPr>
        <p:spPr>
          <a:xfrm>
            <a:off x="4811843"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0" name="Oval 19"/>
          <p:cNvSpPr/>
          <p:nvPr/>
        </p:nvSpPr>
        <p:spPr>
          <a:xfrm>
            <a:off x="4838877"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1" name="Oval 20"/>
          <p:cNvSpPr/>
          <p:nvPr/>
        </p:nvSpPr>
        <p:spPr>
          <a:xfrm>
            <a:off x="4811843"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2" name="Oval 21"/>
          <p:cNvSpPr/>
          <p:nvPr/>
        </p:nvSpPr>
        <p:spPr>
          <a:xfrm>
            <a:off x="4811843"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3" name="Oval 22"/>
          <p:cNvSpPr/>
          <p:nvPr/>
        </p:nvSpPr>
        <p:spPr>
          <a:xfrm>
            <a:off x="4811843"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4" name="Oval 23"/>
          <p:cNvSpPr/>
          <p:nvPr/>
        </p:nvSpPr>
        <p:spPr>
          <a:xfrm>
            <a:off x="4817462"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5" name="Oval 24"/>
          <p:cNvSpPr/>
          <p:nvPr/>
        </p:nvSpPr>
        <p:spPr>
          <a:xfrm>
            <a:off x="4838877"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6" name="Rounded Rectangle"/>
          <p:cNvSpPr/>
          <p:nvPr/>
        </p:nvSpPr>
        <p:spPr>
          <a:xfrm>
            <a:off x="6722282"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27" name="Oval 26"/>
          <p:cNvSpPr/>
          <p:nvPr/>
        </p:nvSpPr>
        <p:spPr>
          <a:xfrm>
            <a:off x="6814277"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8" name="Oval 27"/>
          <p:cNvSpPr/>
          <p:nvPr/>
        </p:nvSpPr>
        <p:spPr>
          <a:xfrm>
            <a:off x="6841311"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9" name="Oval 28"/>
          <p:cNvSpPr/>
          <p:nvPr/>
        </p:nvSpPr>
        <p:spPr>
          <a:xfrm>
            <a:off x="6814277"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0" name="Oval 29"/>
          <p:cNvSpPr/>
          <p:nvPr/>
        </p:nvSpPr>
        <p:spPr>
          <a:xfrm>
            <a:off x="6814277"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1" name="Oval 30"/>
          <p:cNvSpPr/>
          <p:nvPr/>
        </p:nvSpPr>
        <p:spPr>
          <a:xfrm>
            <a:off x="6814277"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2" name="Oval 31"/>
          <p:cNvSpPr/>
          <p:nvPr/>
        </p:nvSpPr>
        <p:spPr>
          <a:xfrm>
            <a:off x="6819896"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3" name="Oval 32"/>
          <p:cNvSpPr/>
          <p:nvPr/>
        </p:nvSpPr>
        <p:spPr>
          <a:xfrm>
            <a:off x="6841311"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4" name="Rounded Rectangle"/>
          <p:cNvSpPr/>
          <p:nvPr/>
        </p:nvSpPr>
        <p:spPr>
          <a:xfrm>
            <a:off x="8724716" y="4897774"/>
            <a:ext cx="717779" cy="2365637"/>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35" name="Oval 34"/>
          <p:cNvSpPr/>
          <p:nvPr/>
        </p:nvSpPr>
        <p:spPr>
          <a:xfrm>
            <a:off x="8821617" y="514830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6" name="Oval 35"/>
          <p:cNvSpPr/>
          <p:nvPr/>
        </p:nvSpPr>
        <p:spPr>
          <a:xfrm>
            <a:off x="8821617" y="585695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7" name="Oval 36"/>
          <p:cNvSpPr/>
          <p:nvPr/>
        </p:nvSpPr>
        <p:spPr>
          <a:xfrm>
            <a:off x="8822688" y="657174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9" name="TextBox 8"/>
          <p:cNvSpPr txBox="1"/>
          <p:nvPr/>
        </p:nvSpPr>
        <p:spPr>
          <a:xfrm>
            <a:off x="2212577"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Input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1" name="TextBox 40"/>
          <p:cNvSpPr txBox="1"/>
          <p:nvPr/>
        </p:nvSpPr>
        <p:spPr>
          <a:xfrm>
            <a:off x="4324526"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First </a:t>
            </a:r>
            <a:r>
              <a:rPr lang="en-US" dirty="0" smtClean="0"/>
              <a:t>La</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2" name="TextBox 41"/>
          <p:cNvSpPr txBox="1"/>
          <p:nvPr/>
        </p:nvSpPr>
        <p:spPr>
          <a:xfrm>
            <a:off x="6276599" y="8929098"/>
            <a:ext cx="176857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Second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cxnSp>
        <p:nvCxnSpPr>
          <p:cNvPr id="3" name="Straight Arrow Connector 2"/>
          <p:cNvCxnSpPr>
            <a:stCxn id="8" idx="6"/>
            <a:endCxn id="24" idx="2"/>
          </p:cNvCxnSpPr>
          <p:nvPr/>
        </p:nvCxnSpPr>
        <p:spPr>
          <a:xfrm flipV="1">
            <a:off x="3336829" y="3912945"/>
            <a:ext cx="1480633" cy="74259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0" name="Straight Arrow Connector 39"/>
          <p:cNvCxnSpPr>
            <a:stCxn id="8" idx="6"/>
            <a:endCxn id="25" idx="2"/>
          </p:cNvCxnSpPr>
          <p:nvPr/>
        </p:nvCxnSpPr>
        <p:spPr>
          <a:xfrm flipV="1">
            <a:off x="3336829" y="4582666"/>
            <a:ext cx="1502048" cy="7286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4" name="Straight Arrow Connector 43"/>
          <p:cNvCxnSpPr>
            <a:stCxn id="25" idx="6"/>
            <a:endCxn id="33" idx="2"/>
          </p:cNvCxnSpPr>
          <p:nvPr/>
        </p:nvCxnSpPr>
        <p:spPr>
          <a:xfrm>
            <a:off x="5361391" y="4582666"/>
            <a:ext cx="1479920" cy="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7" name="Straight Arrow Connector 46"/>
          <p:cNvCxnSpPr>
            <a:stCxn id="33" idx="6"/>
            <a:endCxn id="35" idx="2"/>
          </p:cNvCxnSpPr>
          <p:nvPr/>
        </p:nvCxnSpPr>
        <p:spPr>
          <a:xfrm>
            <a:off x="7363825" y="4582666"/>
            <a:ext cx="1457792" cy="807873"/>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0" name="Straight Arrow Connector 49"/>
          <p:cNvCxnSpPr>
            <a:stCxn id="8" idx="6"/>
          </p:cNvCxnSpPr>
          <p:nvPr/>
        </p:nvCxnSpPr>
        <p:spPr>
          <a:xfrm>
            <a:off x="3336829" y="4655535"/>
            <a:ext cx="1405147" cy="2000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3" name="Straight Arrow Connector 52"/>
          <p:cNvCxnSpPr>
            <a:stCxn id="24" idx="6"/>
            <a:endCxn id="28" idx="2"/>
          </p:cNvCxnSpPr>
          <p:nvPr/>
        </p:nvCxnSpPr>
        <p:spPr>
          <a:xfrm>
            <a:off x="5339976" y="3912945"/>
            <a:ext cx="1501335" cy="204451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6" name="Straight Arrow Connector 55"/>
          <p:cNvCxnSpPr>
            <a:stCxn id="28" idx="6"/>
            <a:endCxn id="35" idx="2"/>
          </p:cNvCxnSpPr>
          <p:nvPr/>
        </p:nvCxnSpPr>
        <p:spPr>
          <a:xfrm flipV="1">
            <a:off x="7363825" y="5390539"/>
            <a:ext cx="1457792" cy="56691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0" name="Straight Arrow Connector 59"/>
          <p:cNvCxnSpPr>
            <a:endCxn id="26" idx="1"/>
          </p:cNvCxnSpPr>
          <p:nvPr/>
        </p:nvCxnSpPr>
        <p:spPr>
          <a:xfrm flipV="1">
            <a:off x="5361391" y="6009429"/>
            <a:ext cx="1360891" cy="67832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sp>
        <p:nvSpPr>
          <p:cNvPr id="63" name="TextBox 62"/>
          <p:cNvSpPr txBox="1"/>
          <p:nvPr/>
        </p:nvSpPr>
        <p:spPr>
          <a:xfrm>
            <a:off x="8568523" y="8929098"/>
            <a:ext cx="204504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lang="en-US" smtClean="0"/>
              <a:t>Output </a:t>
            </a:r>
            <a:r>
              <a:rPr kumimoji="0" lang="en-US" sz="2400" b="0" i="0" u="none" strike="noStrike" cap="none" spc="0" normalizeH="0" baseline="0" smtClean="0">
                <a:ln>
                  <a:noFill/>
                </a:ln>
                <a:solidFill>
                  <a:srgbClr val="7F7F7F"/>
                </a:solidFill>
                <a:effectLst/>
                <a:uFillTx/>
                <a:latin typeface="+mj-lt"/>
                <a:ea typeface="+mj-ea"/>
                <a:cs typeface="+mj-cs"/>
                <a:sym typeface="Lato Regular"/>
              </a:rPr>
              <a:t>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Tree>
    <p:extLst>
      <p:ext uri="{BB962C8B-B14F-4D97-AF65-F5344CB8AC3E}">
        <p14:creationId xmlns:p14="http://schemas.microsoft.com/office/powerpoint/2010/main" val="1486574280"/>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learning</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757772" y="3148487"/>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10" name="Rounded Rectangle"/>
          <p:cNvSpPr/>
          <p:nvPr/>
        </p:nvSpPr>
        <p:spPr>
          <a:xfrm>
            <a:off x="2717414" y="4161330"/>
            <a:ext cx="760571" cy="3807013"/>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8" name="Oval 7"/>
          <p:cNvSpPr/>
          <p:nvPr/>
        </p:nvSpPr>
        <p:spPr>
          <a:xfrm>
            <a:off x="2814315" y="441329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3" name="Oval 12"/>
          <p:cNvSpPr/>
          <p:nvPr/>
        </p:nvSpPr>
        <p:spPr>
          <a:xfrm>
            <a:off x="2814315" y="512194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4" name="Oval 13"/>
          <p:cNvSpPr/>
          <p:nvPr/>
        </p:nvSpPr>
        <p:spPr>
          <a:xfrm>
            <a:off x="2815386" y="583674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5" name="Oval 14"/>
          <p:cNvSpPr/>
          <p:nvPr/>
        </p:nvSpPr>
        <p:spPr>
          <a:xfrm>
            <a:off x="2814315" y="6567042"/>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6" name="Oval 15"/>
          <p:cNvSpPr/>
          <p:nvPr/>
        </p:nvSpPr>
        <p:spPr>
          <a:xfrm>
            <a:off x="2814315" y="729734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8" name="Rounded Rectangle"/>
          <p:cNvSpPr/>
          <p:nvPr/>
        </p:nvSpPr>
        <p:spPr>
          <a:xfrm>
            <a:off x="4719848"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19" name="Oval 18"/>
          <p:cNvSpPr/>
          <p:nvPr/>
        </p:nvSpPr>
        <p:spPr>
          <a:xfrm>
            <a:off x="4811843"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0" name="Oval 19"/>
          <p:cNvSpPr/>
          <p:nvPr/>
        </p:nvSpPr>
        <p:spPr>
          <a:xfrm>
            <a:off x="4838877"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1" name="Oval 20"/>
          <p:cNvSpPr/>
          <p:nvPr/>
        </p:nvSpPr>
        <p:spPr>
          <a:xfrm>
            <a:off x="4811843"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2" name="Oval 21"/>
          <p:cNvSpPr/>
          <p:nvPr/>
        </p:nvSpPr>
        <p:spPr>
          <a:xfrm>
            <a:off x="4811843"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3" name="Oval 22"/>
          <p:cNvSpPr/>
          <p:nvPr/>
        </p:nvSpPr>
        <p:spPr>
          <a:xfrm>
            <a:off x="4811843"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4" name="Oval 23"/>
          <p:cNvSpPr/>
          <p:nvPr/>
        </p:nvSpPr>
        <p:spPr>
          <a:xfrm>
            <a:off x="4817462"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5" name="Oval 24"/>
          <p:cNvSpPr/>
          <p:nvPr/>
        </p:nvSpPr>
        <p:spPr>
          <a:xfrm>
            <a:off x="4838877"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6" name="Rounded Rectangle"/>
          <p:cNvSpPr/>
          <p:nvPr/>
        </p:nvSpPr>
        <p:spPr>
          <a:xfrm>
            <a:off x="6722282"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27" name="Oval 26"/>
          <p:cNvSpPr/>
          <p:nvPr/>
        </p:nvSpPr>
        <p:spPr>
          <a:xfrm>
            <a:off x="6814277"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8" name="Oval 27"/>
          <p:cNvSpPr/>
          <p:nvPr/>
        </p:nvSpPr>
        <p:spPr>
          <a:xfrm>
            <a:off x="6841311"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9" name="Oval 28"/>
          <p:cNvSpPr/>
          <p:nvPr/>
        </p:nvSpPr>
        <p:spPr>
          <a:xfrm>
            <a:off x="6814277"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0" name="Oval 29"/>
          <p:cNvSpPr/>
          <p:nvPr/>
        </p:nvSpPr>
        <p:spPr>
          <a:xfrm>
            <a:off x="6814277"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1" name="Oval 30"/>
          <p:cNvSpPr/>
          <p:nvPr/>
        </p:nvSpPr>
        <p:spPr>
          <a:xfrm>
            <a:off x="6814277"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2" name="Oval 31"/>
          <p:cNvSpPr/>
          <p:nvPr/>
        </p:nvSpPr>
        <p:spPr>
          <a:xfrm>
            <a:off x="6819896"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3" name="Oval 32"/>
          <p:cNvSpPr/>
          <p:nvPr/>
        </p:nvSpPr>
        <p:spPr>
          <a:xfrm>
            <a:off x="6841311"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4" name="Rounded Rectangle"/>
          <p:cNvSpPr/>
          <p:nvPr/>
        </p:nvSpPr>
        <p:spPr>
          <a:xfrm>
            <a:off x="8724716" y="4897774"/>
            <a:ext cx="717779" cy="2365637"/>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35" name="Oval 34"/>
          <p:cNvSpPr/>
          <p:nvPr/>
        </p:nvSpPr>
        <p:spPr>
          <a:xfrm>
            <a:off x="8821617" y="514830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6" name="Oval 35"/>
          <p:cNvSpPr/>
          <p:nvPr/>
        </p:nvSpPr>
        <p:spPr>
          <a:xfrm>
            <a:off x="8821617" y="585695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7" name="Oval 36"/>
          <p:cNvSpPr/>
          <p:nvPr/>
        </p:nvSpPr>
        <p:spPr>
          <a:xfrm>
            <a:off x="8822688" y="657174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9" name="TextBox 8"/>
          <p:cNvSpPr txBox="1"/>
          <p:nvPr/>
        </p:nvSpPr>
        <p:spPr>
          <a:xfrm>
            <a:off x="2212577"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Input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1" name="TextBox 40"/>
          <p:cNvSpPr txBox="1"/>
          <p:nvPr/>
        </p:nvSpPr>
        <p:spPr>
          <a:xfrm>
            <a:off x="4324526"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First </a:t>
            </a:r>
            <a:r>
              <a:rPr lang="en-US" dirty="0" smtClean="0"/>
              <a:t>La</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2" name="TextBox 41"/>
          <p:cNvSpPr txBox="1"/>
          <p:nvPr/>
        </p:nvSpPr>
        <p:spPr>
          <a:xfrm>
            <a:off x="6276599" y="8929098"/>
            <a:ext cx="176857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Second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cxnSp>
        <p:nvCxnSpPr>
          <p:cNvPr id="3" name="Straight Arrow Connector 2"/>
          <p:cNvCxnSpPr>
            <a:stCxn id="8" idx="6"/>
            <a:endCxn id="24" idx="2"/>
          </p:cNvCxnSpPr>
          <p:nvPr/>
        </p:nvCxnSpPr>
        <p:spPr>
          <a:xfrm flipV="1">
            <a:off x="3336829" y="3912945"/>
            <a:ext cx="1480633" cy="74259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0" name="Straight Arrow Connector 39"/>
          <p:cNvCxnSpPr>
            <a:stCxn id="8" idx="6"/>
            <a:endCxn id="25" idx="2"/>
          </p:cNvCxnSpPr>
          <p:nvPr/>
        </p:nvCxnSpPr>
        <p:spPr>
          <a:xfrm flipV="1">
            <a:off x="3336829" y="4582666"/>
            <a:ext cx="1502048" cy="7286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4" name="Straight Arrow Connector 43"/>
          <p:cNvCxnSpPr>
            <a:stCxn id="25" idx="6"/>
            <a:endCxn id="33" idx="2"/>
          </p:cNvCxnSpPr>
          <p:nvPr/>
        </p:nvCxnSpPr>
        <p:spPr>
          <a:xfrm>
            <a:off x="5361391" y="4582666"/>
            <a:ext cx="1479920" cy="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7" name="Straight Arrow Connector 46"/>
          <p:cNvCxnSpPr>
            <a:stCxn id="33" idx="6"/>
            <a:endCxn id="35" idx="2"/>
          </p:cNvCxnSpPr>
          <p:nvPr/>
        </p:nvCxnSpPr>
        <p:spPr>
          <a:xfrm>
            <a:off x="7363825" y="4582666"/>
            <a:ext cx="1457792" cy="807873"/>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0" name="Straight Arrow Connector 49"/>
          <p:cNvCxnSpPr>
            <a:stCxn id="8" idx="6"/>
          </p:cNvCxnSpPr>
          <p:nvPr/>
        </p:nvCxnSpPr>
        <p:spPr>
          <a:xfrm>
            <a:off x="3336829" y="4655535"/>
            <a:ext cx="1405147" cy="2000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3" name="Straight Arrow Connector 52"/>
          <p:cNvCxnSpPr>
            <a:stCxn id="24" idx="6"/>
            <a:endCxn id="28" idx="2"/>
          </p:cNvCxnSpPr>
          <p:nvPr/>
        </p:nvCxnSpPr>
        <p:spPr>
          <a:xfrm>
            <a:off x="5339976" y="3912945"/>
            <a:ext cx="1501335" cy="204451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6" name="Straight Arrow Connector 55"/>
          <p:cNvCxnSpPr>
            <a:stCxn id="28" idx="6"/>
            <a:endCxn id="35" idx="2"/>
          </p:cNvCxnSpPr>
          <p:nvPr/>
        </p:nvCxnSpPr>
        <p:spPr>
          <a:xfrm flipV="1">
            <a:off x="7363825" y="5390539"/>
            <a:ext cx="1457792" cy="56691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0" name="Straight Arrow Connector 59"/>
          <p:cNvCxnSpPr>
            <a:endCxn id="26" idx="1"/>
          </p:cNvCxnSpPr>
          <p:nvPr/>
        </p:nvCxnSpPr>
        <p:spPr>
          <a:xfrm flipV="1">
            <a:off x="5361391" y="6009429"/>
            <a:ext cx="1360891" cy="67832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8" name="Straight Arrow Connector 47"/>
          <p:cNvCxnSpPr>
            <a:stCxn id="13" idx="6"/>
          </p:cNvCxnSpPr>
          <p:nvPr/>
        </p:nvCxnSpPr>
        <p:spPr>
          <a:xfrm>
            <a:off x="3336829" y="5364186"/>
            <a:ext cx="1557547" cy="144388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9" name="Straight Arrow Connector 48"/>
          <p:cNvCxnSpPr>
            <a:stCxn id="16" idx="6"/>
          </p:cNvCxnSpPr>
          <p:nvPr/>
        </p:nvCxnSpPr>
        <p:spPr>
          <a:xfrm flipV="1">
            <a:off x="3336829" y="6808071"/>
            <a:ext cx="1557547" cy="73150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1" name="Straight Arrow Connector 50"/>
          <p:cNvCxnSpPr>
            <a:stCxn id="21" idx="6"/>
          </p:cNvCxnSpPr>
          <p:nvPr/>
        </p:nvCxnSpPr>
        <p:spPr>
          <a:xfrm>
            <a:off x="5334357" y="6687755"/>
            <a:ext cx="1395020" cy="659221"/>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4" name="Straight Arrow Connector 53"/>
          <p:cNvCxnSpPr>
            <a:stCxn id="32" idx="6"/>
            <a:endCxn id="35" idx="2"/>
          </p:cNvCxnSpPr>
          <p:nvPr/>
        </p:nvCxnSpPr>
        <p:spPr>
          <a:xfrm>
            <a:off x="7342410" y="3912945"/>
            <a:ext cx="1479207" cy="147759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7" name="Straight Arrow Connector 56"/>
          <p:cNvCxnSpPr>
            <a:stCxn id="30" idx="6"/>
          </p:cNvCxnSpPr>
          <p:nvPr/>
        </p:nvCxnSpPr>
        <p:spPr>
          <a:xfrm flipV="1">
            <a:off x="7336791" y="5354459"/>
            <a:ext cx="1386462" cy="206359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1" name="Straight Arrow Connector 60"/>
          <p:cNvCxnSpPr>
            <a:stCxn id="26" idx="3"/>
            <a:endCxn id="34" idx="1"/>
          </p:cNvCxnSpPr>
          <p:nvPr/>
        </p:nvCxnSpPr>
        <p:spPr>
          <a:xfrm>
            <a:off x="7482853" y="6009429"/>
            <a:ext cx="1241863" cy="7116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4" name="Straight Arrow Connector 63"/>
          <p:cNvCxnSpPr>
            <a:stCxn id="26" idx="3"/>
          </p:cNvCxnSpPr>
          <p:nvPr/>
        </p:nvCxnSpPr>
        <p:spPr>
          <a:xfrm>
            <a:off x="7482853" y="6009429"/>
            <a:ext cx="1288797" cy="78868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7" name="Straight Arrow Connector 66"/>
          <p:cNvCxnSpPr>
            <a:stCxn id="30" idx="6"/>
            <a:endCxn id="37" idx="2"/>
          </p:cNvCxnSpPr>
          <p:nvPr/>
        </p:nvCxnSpPr>
        <p:spPr>
          <a:xfrm flipV="1">
            <a:off x="7336791" y="6813987"/>
            <a:ext cx="1485897" cy="60406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5" name="Straight Arrow Connector 54"/>
          <p:cNvCxnSpPr>
            <a:stCxn id="33" idx="6"/>
            <a:endCxn id="36" idx="3"/>
          </p:cNvCxnSpPr>
          <p:nvPr/>
        </p:nvCxnSpPr>
        <p:spPr>
          <a:xfrm>
            <a:off x="7363825" y="4582666"/>
            <a:ext cx="1534312" cy="1687813"/>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8" name="Straight Arrow Connector 57"/>
          <p:cNvCxnSpPr>
            <a:endCxn id="37" idx="2"/>
          </p:cNvCxnSpPr>
          <p:nvPr/>
        </p:nvCxnSpPr>
        <p:spPr>
          <a:xfrm>
            <a:off x="7363825" y="4655535"/>
            <a:ext cx="1458863" cy="215845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2" name="Straight Arrow Connector 61"/>
          <p:cNvCxnSpPr>
            <a:endCxn id="34" idx="1"/>
          </p:cNvCxnSpPr>
          <p:nvPr/>
        </p:nvCxnSpPr>
        <p:spPr>
          <a:xfrm flipV="1">
            <a:off x="7363825" y="6080593"/>
            <a:ext cx="1360891" cy="133746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5" name="Straight Arrow Connector 64"/>
          <p:cNvCxnSpPr>
            <a:stCxn id="32" idx="6"/>
            <a:endCxn id="36" idx="2"/>
          </p:cNvCxnSpPr>
          <p:nvPr/>
        </p:nvCxnSpPr>
        <p:spPr>
          <a:xfrm>
            <a:off x="7342410" y="3912945"/>
            <a:ext cx="1479207" cy="218624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8" name="Straight Arrow Connector 67"/>
          <p:cNvCxnSpPr>
            <a:stCxn id="32" idx="6"/>
          </p:cNvCxnSpPr>
          <p:nvPr/>
        </p:nvCxnSpPr>
        <p:spPr>
          <a:xfrm>
            <a:off x="7342410" y="3912945"/>
            <a:ext cx="1429240" cy="301704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sp>
        <p:nvSpPr>
          <p:cNvPr id="70" name="TextBox 69"/>
          <p:cNvSpPr txBox="1"/>
          <p:nvPr/>
        </p:nvSpPr>
        <p:spPr>
          <a:xfrm>
            <a:off x="8568523" y="8929098"/>
            <a:ext cx="204504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lang="en-US" smtClean="0"/>
              <a:t>Output </a:t>
            </a:r>
            <a:r>
              <a:rPr kumimoji="0" lang="en-US" sz="2400" b="0" i="0" u="none" strike="noStrike" cap="none" spc="0" normalizeH="0" baseline="0" smtClean="0">
                <a:ln>
                  <a:noFill/>
                </a:ln>
                <a:solidFill>
                  <a:srgbClr val="7F7F7F"/>
                </a:solidFill>
                <a:effectLst/>
                <a:uFillTx/>
                <a:latin typeface="+mj-lt"/>
                <a:ea typeface="+mj-ea"/>
                <a:cs typeface="+mj-cs"/>
                <a:sym typeface="Lato Regular"/>
              </a:rPr>
              <a:t>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Tree>
    <p:extLst>
      <p:ext uri="{BB962C8B-B14F-4D97-AF65-F5344CB8AC3E}">
        <p14:creationId xmlns:p14="http://schemas.microsoft.com/office/powerpoint/2010/main" val="1391041056"/>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learning</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757772" y="3148487"/>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10" name="Rounded Rectangle"/>
          <p:cNvSpPr/>
          <p:nvPr/>
        </p:nvSpPr>
        <p:spPr>
          <a:xfrm>
            <a:off x="2717414" y="4161330"/>
            <a:ext cx="760571" cy="3807013"/>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8" name="Oval 7"/>
          <p:cNvSpPr/>
          <p:nvPr/>
        </p:nvSpPr>
        <p:spPr>
          <a:xfrm>
            <a:off x="2814315" y="441329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3" name="Oval 12"/>
          <p:cNvSpPr/>
          <p:nvPr/>
        </p:nvSpPr>
        <p:spPr>
          <a:xfrm>
            <a:off x="2814315" y="512194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4" name="Oval 13"/>
          <p:cNvSpPr/>
          <p:nvPr/>
        </p:nvSpPr>
        <p:spPr>
          <a:xfrm>
            <a:off x="2815386" y="583674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5" name="Oval 14"/>
          <p:cNvSpPr/>
          <p:nvPr/>
        </p:nvSpPr>
        <p:spPr>
          <a:xfrm>
            <a:off x="2814315" y="6567042"/>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6" name="Oval 15"/>
          <p:cNvSpPr/>
          <p:nvPr/>
        </p:nvSpPr>
        <p:spPr>
          <a:xfrm>
            <a:off x="2814315" y="729734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8" name="Rounded Rectangle"/>
          <p:cNvSpPr/>
          <p:nvPr/>
        </p:nvSpPr>
        <p:spPr>
          <a:xfrm>
            <a:off x="4719848"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19" name="Oval 18"/>
          <p:cNvSpPr/>
          <p:nvPr/>
        </p:nvSpPr>
        <p:spPr>
          <a:xfrm>
            <a:off x="4811843"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0" name="Oval 19"/>
          <p:cNvSpPr/>
          <p:nvPr/>
        </p:nvSpPr>
        <p:spPr>
          <a:xfrm>
            <a:off x="4838877"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1" name="Oval 20"/>
          <p:cNvSpPr/>
          <p:nvPr/>
        </p:nvSpPr>
        <p:spPr>
          <a:xfrm>
            <a:off x="4811843"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2" name="Oval 21"/>
          <p:cNvSpPr/>
          <p:nvPr/>
        </p:nvSpPr>
        <p:spPr>
          <a:xfrm>
            <a:off x="4811843"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3" name="Oval 22"/>
          <p:cNvSpPr/>
          <p:nvPr/>
        </p:nvSpPr>
        <p:spPr>
          <a:xfrm>
            <a:off x="4811843"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4" name="Oval 23"/>
          <p:cNvSpPr/>
          <p:nvPr/>
        </p:nvSpPr>
        <p:spPr>
          <a:xfrm>
            <a:off x="4817462"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5" name="Oval 24"/>
          <p:cNvSpPr/>
          <p:nvPr/>
        </p:nvSpPr>
        <p:spPr>
          <a:xfrm>
            <a:off x="4838877"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6" name="Rounded Rectangle"/>
          <p:cNvSpPr/>
          <p:nvPr/>
        </p:nvSpPr>
        <p:spPr>
          <a:xfrm>
            <a:off x="6722282"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27" name="Oval 26"/>
          <p:cNvSpPr/>
          <p:nvPr/>
        </p:nvSpPr>
        <p:spPr>
          <a:xfrm>
            <a:off x="6814277"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8" name="Oval 27"/>
          <p:cNvSpPr/>
          <p:nvPr/>
        </p:nvSpPr>
        <p:spPr>
          <a:xfrm>
            <a:off x="6841311"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9" name="Oval 28"/>
          <p:cNvSpPr/>
          <p:nvPr/>
        </p:nvSpPr>
        <p:spPr>
          <a:xfrm>
            <a:off x="6814277"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0" name="Oval 29"/>
          <p:cNvSpPr/>
          <p:nvPr/>
        </p:nvSpPr>
        <p:spPr>
          <a:xfrm>
            <a:off x="6814277"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1" name="Oval 30"/>
          <p:cNvSpPr/>
          <p:nvPr/>
        </p:nvSpPr>
        <p:spPr>
          <a:xfrm>
            <a:off x="6814277"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2" name="Oval 31"/>
          <p:cNvSpPr/>
          <p:nvPr/>
        </p:nvSpPr>
        <p:spPr>
          <a:xfrm>
            <a:off x="6819896"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3" name="Oval 32"/>
          <p:cNvSpPr/>
          <p:nvPr/>
        </p:nvSpPr>
        <p:spPr>
          <a:xfrm>
            <a:off x="6841311"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4" name="Rounded Rectangle"/>
          <p:cNvSpPr/>
          <p:nvPr/>
        </p:nvSpPr>
        <p:spPr>
          <a:xfrm>
            <a:off x="8724716" y="4897774"/>
            <a:ext cx="717779" cy="2365637"/>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35" name="Oval 34"/>
          <p:cNvSpPr/>
          <p:nvPr/>
        </p:nvSpPr>
        <p:spPr>
          <a:xfrm>
            <a:off x="8821617" y="514830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6" name="Oval 35"/>
          <p:cNvSpPr/>
          <p:nvPr/>
        </p:nvSpPr>
        <p:spPr>
          <a:xfrm>
            <a:off x="8821617" y="585695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7" name="Oval 36"/>
          <p:cNvSpPr/>
          <p:nvPr/>
        </p:nvSpPr>
        <p:spPr>
          <a:xfrm>
            <a:off x="8822688" y="657174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9" name="TextBox 8"/>
          <p:cNvSpPr txBox="1"/>
          <p:nvPr/>
        </p:nvSpPr>
        <p:spPr>
          <a:xfrm>
            <a:off x="2212577"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Input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1" name="TextBox 40"/>
          <p:cNvSpPr txBox="1"/>
          <p:nvPr/>
        </p:nvSpPr>
        <p:spPr>
          <a:xfrm>
            <a:off x="4324526"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First </a:t>
            </a:r>
            <a:r>
              <a:rPr lang="en-US" dirty="0" smtClean="0"/>
              <a:t>La</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2" name="TextBox 41"/>
          <p:cNvSpPr txBox="1"/>
          <p:nvPr/>
        </p:nvSpPr>
        <p:spPr>
          <a:xfrm>
            <a:off x="6276599" y="8929098"/>
            <a:ext cx="176857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Second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cxnSp>
        <p:nvCxnSpPr>
          <p:cNvPr id="3" name="Straight Arrow Connector 2"/>
          <p:cNvCxnSpPr>
            <a:stCxn id="8" idx="6"/>
            <a:endCxn id="24" idx="2"/>
          </p:cNvCxnSpPr>
          <p:nvPr/>
        </p:nvCxnSpPr>
        <p:spPr>
          <a:xfrm flipV="1">
            <a:off x="3336829" y="3912945"/>
            <a:ext cx="1480633" cy="74259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0" name="Straight Arrow Connector 39"/>
          <p:cNvCxnSpPr>
            <a:stCxn id="8" idx="6"/>
            <a:endCxn id="25" idx="2"/>
          </p:cNvCxnSpPr>
          <p:nvPr/>
        </p:nvCxnSpPr>
        <p:spPr>
          <a:xfrm flipV="1">
            <a:off x="3336829" y="4582666"/>
            <a:ext cx="1502048" cy="7286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4" name="Straight Arrow Connector 43"/>
          <p:cNvCxnSpPr>
            <a:stCxn id="25" idx="6"/>
            <a:endCxn id="33" idx="2"/>
          </p:cNvCxnSpPr>
          <p:nvPr/>
        </p:nvCxnSpPr>
        <p:spPr>
          <a:xfrm>
            <a:off x="5361391" y="4582666"/>
            <a:ext cx="1479920" cy="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7" name="Straight Arrow Connector 46"/>
          <p:cNvCxnSpPr>
            <a:stCxn id="33" idx="6"/>
            <a:endCxn id="35" idx="2"/>
          </p:cNvCxnSpPr>
          <p:nvPr/>
        </p:nvCxnSpPr>
        <p:spPr>
          <a:xfrm>
            <a:off x="7363825" y="4582666"/>
            <a:ext cx="1457792" cy="807873"/>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0" name="Straight Arrow Connector 49"/>
          <p:cNvCxnSpPr>
            <a:stCxn id="8" idx="6"/>
          </p:cNvCxnSpPr>
          <p:nvPr/>
        </p:nvCxnSpPr>
        <p:spPr>
          <a:xfrm>
            <a:off x="3336829" y="4655535"/>
            <a:ext cx="1405147" cy="2000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3" name="Straight Arrow Connector 52"/>
          <p:cNvCxnSpPr>
            <a:stCxn id="24" idx="6"/>
            <a:endCxn id="28" idx="2"/>
          </p:cNvCxnSpPr>
          <p:nvPr/>
        </p:nvCxnSpPr>
        <p:spPr>
          <a:xfrm>
            <a:off x="5339976" y="3912945"/>
            <a:ext cx="1501335" cy="204451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6" name="Straight Arrow Connector 55"/>
          <p:cNvCxnSpPr>
            <a:stCxn id="28" idx="6"/>
            <a:endCxn id="35" idx="2"/>
          </p:cNvCxnSpPr>
          <p:nvPr/>
        </p:nvCxnSpPr>
        <p:spPr>
          <a:xfrm flipV="1">
            <a:off x="7363825" y="5390539"/>
            <a:ext cx="1457792" cy="56691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0" name="Straight Arrow Connector 59"/>
          <p:cNvCxnSpPr>
            <a:endCxn id="26" idx="1"/>
          </p:cNvCxnSpPr>
          <p:nvPr/>
        </p:nvCxnSpPr>
        <p:spPr>
          <a:xfrm flipV="1">
            <a:off x="5361391" y="6009429"/>
            <a:ext cx="1360891" cy="67832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8" name="Straight Arrow Connector 47"/>
          <p:cNvCxnSpPr>
            <a:stCxn id="13" idx="6"/>
          </p:cNvCxnSpPr>
          <p:nvPr/>
        </p:nvCxnSpPr>
        <p:spPr>
          <a:xfrm>
            <a:off x="3336829" y="5364186"/>
            <a:ext cx="1557547" cy="144388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9" name="Straight Arrow Connector 48"/>
          <p:cNvCxnSpPr>
            <a:stCxn id="16" idx="6"/>
          </p:cNvCxnSpPr>
          <p:nvPr/>
        </p:nvCxnSpPr>
        <p:spPr>
          <a:xfrm flipV="1">
            <a:off x="3336829" y="6808071"/>
            <a:ext cx="1557547" cy="73150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1" name="Straight Arrow Connector 50"/>
          <p:cNvCxnSpPr>
            <a:stCxn id="21" idx="6"/>
          </p:cNvCxnSpPr>
          <p:nvPr/>
        </p:nvCxnSpPr>
        <p:spPr>
          <a:xfrm>
            <a:off x="5334357" y="6687755"/>
            <a:ext cx="1395020" cy="659221"/>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4" name="Straight Arrow Connector 53"/>
          <p:cNvCxnSpPr>
            <a:stCxn id="32" idx="6"/>
            <a:endCxn id="35" idx="2"/>
          </p:cNvCxnSpPr>
          <p:nvPr/>
        </p:nvCxnSpPr>
        <p:spPr>
          <a:xfrm>
            <a:off x="7342410" y="3912945"/>
            <a:ext cx="1479207" cy="147759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7" name="Straight Arrow Connector 56"/>
          <p:cNvCxnSpPr>
            <a:stCxn id="30" idx="6"/>
            <a:endCxn id="35" idx="2"/>
          </p:cNvCxnSpPr>
          <p:nvPr/>
        </p:nvCxnSpPr>
        <p:spPr>
          <a:xfrm flipV="1">
            <a:off x="7336791" y="5390539"/>
            <a:ext cx="1484826" cy="202751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1" name="Straight Arrow Connector 60"/>
          <p:cNvCxnSpPr>
            <a:stCxn id="28" idx="6"/>
            <a:endCxn id="34" idx="1"/>
          </p:cNvCxnSpPr>
          <p:nvPr/>
        </p:nvCxnSpPr>
        <p:spPr>
          <a:xfrm>
            <a:off x="7363825" y="5957457"/>
            <a:ext cx="1360891" cy="123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4" name="Straight Arrow Connector 63"/>
          <p:cNvCxnSpPr>
            <a:stCxn id="28" idx="6"/>
          </p:cNvCxnSpPr>
          <p:nvPr/>
        </p:nvCxnSpPr>
        <p:spPr>
          <a:xfrm>
            <a:off x="7363825" y="5957457"/>
            <a:ext cx="1407825" cy="840657"/>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7" name="Straight Arrow Connector 66"/>
          <p:cNvCxnSpPr>
            <a:stCxn id="30" idx="6"/>
            <a:endCxn id="37" idx="2"/>
          </p:cNvCxnSpPr>
          <p:nvPr/>
        </p:nvCxnSpPr>
        <p:spPr>
          <a:xfrm flipV="1">
            <a:off x="7336791" y="6813987"/>
            <a:ext cx="1485897" cy="60406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5" name="Straight Arrow Connector 54"/>
          <p:cNvCxnSpPr>
            <a:stCxn id="33" idx="6"/>
            <a:endCxn id="36" idx="2"/>
          </p:cNvCxnSpPr>
          <p:nvPr/>
        </p:nvCxnSpPr>
        <p:spPr>
          <a:xfrm>
            <a:off x="7363825" y="4582666"/>
            <a:ext cx="1457792" cy="151652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8" name="Straight Arrow Connector 57"/>
          <p:cNvCxnSpPr>
            <a:endCxn id="37" idx="2"/>
          </p:cNvCxnSpPr>
          <p:nvPr/>
        </p:nvCxnSpPr>
        <p:spPr>
          <a:xfrm>
            <a:off x="7363825" y="4655535"/>
            <a:ext cx="1458863" cy="215845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2" name="Straight Arrow Connector 61"/>
          <p:cNvCxnSpPr>
            <a:endCxn id="34" idx="1"/>
          </p:cNvCxnSpPr>
          <p:nvPr/>
        </p:nvCxnSpPr>
        <p:spPr>
          <a:xfrm flipV="1">
            <a:off x="7363825" y="6080593"/>
            <a:ext cx="1360891" cy="133746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5" name="Straight Arrow Connector 64"/>
          <p:cNvCxnSpPr>
            <a:stCxn id="32" idx="6"/>
            <a:endCxn id="36" idx="2"/>
          </p:cNvCxnSpPr>
          <p:nvPr/>
        </p:nvCxnSpPr>
        <p:spPr>
          <a:xfrm>
            <a:off x="7342410" y="3912945"/>
            <a:ext cx="1479207" cy="218624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8" name="Straight Arrow Connector 67"/>
          <p:cNvCxnSpPr>
            <a:stCxn id="32" idx="6"/>
          </p:cNvCxnSpPr>
          <p:nvPr/>
        </p:nvCxnSpPr>
        <p:spPr>
          <a:xfrm>
            <a:off x="7342410" y="3912945"/>
            <a:ext cx="1429240" cy="301704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sp>
        <p:nvSpPr>
          <p:cNvPr id="63" name="TextBox 62"/>
          <p:cNvSpPr txBox="1"/>
          <p:nvPr/>
        </p:nvSpPr>
        <p:spPr>
          <a:xfrm>
            <a:off x="8568523" y="8929098"/>
            <a:ext cx="204504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lang="en-US" smtClean="0"/>
              <a:t>Output </a:t>
            </a:r>
            <a:r>
              <a:rPr kumimoji="0" lang="en-US" sz="2400" b="0" i="0" u="none" strike="noStrike" cap="none" spc="0" normalizeH="0" baseline="0" smtClean="0">
                <a:ln>
                  <a:noFill/>
                </a:ln>
                <a:solidFill>
                  <a:srgbClr val="7F7F7F"/>
                </a:solidFill>
                <a:effectLst/>
                <a:uFillTx/>
                <a:latin typeface="+mj-lt"/>
                <a:ea typeface="+mj-ea"/>
                <a:cs typeface="+mj-cs"/>
                <a:sym typeface="Lato Regular"/>
              </a:rPr>
              <a:t>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Tree>
    <p:extLst>
      <p:ext uri="{BB962C8B-B14F-4D97-AF65-F5344CB8AC3E}">
        <p14:creationId xmlns:p14="http://schemas.microsoft.com/office/powerpoint/2010/main" val="1216221618"/>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p:nvPr/>
        </p:nvSpPr>
        <p:spPr>
          <a:xfrm>
            <a:off x="757772" y="1964250"/>
            <a:ext cx="8565842" cy="911017"/>
          </a:xfrm>
          <a:prstGeom prst="rect">
            <a:avLst/>
          </a:prstGeom>
          <a:ln w="12700">
            <a:miter lim="400000"/>
          </a:ln>
          <a:extLst>
            <a:ext uri="{C572A759-6A51-4108-AA02-DFA0A04FC94B}">
              <ma14:wrappingTextBoxFlag xmlns:ma14="http://schemas.microsoft.com/office/mac/drawingml/2011/main" val="1"/>
            </a:ext>
          </a:extLst>
        </p:spPr>
        <p:txBody>
          <a:bodyPr wrap="square" lIns="24383" tIns="24383" rIns="24383" bIns="24383">
            <a:spAutoFit/>
          </a:bodyPr>
          <a:lstStyle>
            <a:lvl1pPr>
              <a:defRPr sz="5600">
                <a:solidFill>
                  <a:srgbClr val="607491"/>
                </a:solidFill>
                <a:latin typeface="Bebas Neue Regular"/>
                <a:ea typeface="Bebas Neue Regular"/>
                <a:cs typeface="Bebas Neue Regular"/>
                <a:sym typeface="Bebas Neue Regular"/>
              </a:defRPr>
            </a:lvl1pPr>
          </a:lstStyle>
          <a:p>
            <a:r>
              <a:rPr lang="en-GB" dirty="0" smtClean="0"/>
              <a:t>Deep learning</a:t>
            </a:r>
            <a:endParaRPr dirty="0"/>
          </a:p>
        </p:txBody>
      </p:sp>
      <p:sp>
        <p:nvSpPr>
          <p:cNvPr id="1039" name="Shape 1039"/>
          <p:cNvSpPr/>
          <p:nvPr/>
        </p:nvSpPr>
        <p:spPr>
          <a:xfrm rot="5400000">
            <a:off x="6818838" y="-4323540"/>
            <a:ext cx="124896" cy="12247030"/>
          </a:xfrm>
          <a:prstGeom prst="rect">
            <a:avLst/>
          </a:prstGeom>
          <a:solidFill>
            <a:srgbClr val="FF9F00"/>
          </a:solidFill>
          <a:ln w="12700">
            <a:miter lim="400000"/>
          </a:ln>
        </p:spPr>
        <p:txBody>
          <a:bodyPr lIns="24383" tIns="24383" rIns="24383" bIns="24383" anchor="ctr"/>
          <a:lstStyle/>
          <a:p>
            <a:pPr algn="ctr">
              <a:defRPr>
                <a:solidFill>
                  <a:srgbClr val="FFFFFF"/>
                </a:solidFill>
                <a:latin typeface="Calibri"/>
                <a:ea typeface="Calibri"/>
                <a:cs typeface="Calibri"/>
                <a:sym typeface="Calibri"/>
              </a:defRPr>
            </a:pPr>
            <a:endParaRPr/>
          </a:p>
        </p:txBody>
      </p:sp>
      <p:sp>
        <p:nvSpPr>
          <p:cNvPr id="5" name="Shape 1036"/>
          <p:cNvSpPr/>
          <p:nvPr/>
        </p:nvSpPr>
        <p:spPr>
          <a:xfrm>
            <a:off x="757772" y="3148487"/>
            <a:ext cx="11037655" cy="540285"/>
          </a:xfrm>
          <a:prstGeom prst="rect">
            <a:avLst/>
          </a:prstGeom>
          <a:ln w="12700">
            <a:miter lim="400000"/>
          </a:ln>
          <a:extLst>
            <a:ext uri="{C572A759-6A51-4108-AA02-DFA0A04FC94B}">
              <ma14:wrappingTextBoxFlag xmlns:ma14="http://schemas.microsoft.com/office/mac/drawingml/2011/main" val="1"/>
            </a:ext>
          </a:extLst>
        </p:spPr>
        <p:txBody>
          <a:bodyPr lIns="57980" tIns="57980" rIns="57980" bIns="57980">
            <a:spAutoFit/>
          </a:bodyPr>
          <a:lstStyle/>
          <a:p>
            <a:pPr marL="259772" indent="-259772" defTabSz="1300480">
              <a:lnSpc>
                <a:spcPct val="110000"/>
              </a:lnSpc>
              <a:spcBef>
                <a:spcPts val="700"/>
              </a:spcBef>
              <a:buClr>
                <a:srgbClr val="FF9F00"/>
              </a:buClr>
              <a:buSzPct val="100000"/>
              <a:buFont typeface="Arial"/>
              <a:buChar char="‣"/>
              <a:defRPr sz="2500">
                <a:solidFill>
                  <a:srgbClr val="000000"/>
                </a:solidFill>
                <a:latin typeface="Lato Light"/>
                <a:ea typeface="Lato Light"/>
                <a:cs typeface="Lato Light"/>
                <a:sym typeface="Lato Light"/>
              </a:defRPr>
            </a:pPr>
            <a:endParaRPr dirty="0"/>
          </a:p>
        </p:txBody>
      </p:sp>
      <p:sp>
        <p:nvSpPr>
          <p:cNvPr id="10" name="Rounded Rectangle"/>
          <p:cNvSpPr/>
          <p:nvPr/>
        </p:nvSpPr>
        <p:spPr>
          <a:xfrm>
            <a:off x="2717414" y="4161330"/>
            <a:ext cx="760571" cy="3807013"/>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8" name="Oval 7"/>
          <p:cNvSpPr/>
          <p:nvPr/>
        </p:nvSpPr>
        <p:spPr>
          <a:xfrm>
            <a:off x="2814315" y="441329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3" name="Oval 12"/>
          <p:cNvSpPr/>
          <p:nvPr/>
        </p:nvSpPr>
        <p:spPr>
          <a:xfrm>
            <a:off x="2814315" y="512194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4" name="Oval 13"/>
          <p:cNvSpPr/>
          <p:nvPr/>
        </p:nvSpPr>
        <p:spPr>
          <a:xfrm>
            <a:off x="2815386" y="583674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5" name="Oval 14"/>
          <p:cNvSpPr/>
          <p:nvPr/>
        </p:nvSpPr>
        <p:spPr>
          <a:xfrm>
            <a:off x="2814315" y="6567042"/>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6" name="Oval 15"/>
          <p:cNvSpPr/>
          <p:nvPr/>
        </p:nvSpPr>
        <p:spPr>
          <a:xfrm>
            <a:off x="2814315" y="729734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18" name="Rounded Rectangle"/>
          <p:cNvSpPr/>
          <p:nvPr/>
        </p:nvSpPr>
        <p:spPr>
          <a:xfrm>
            <a:off x="4719848"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19" name="Oval 18"/>
          <p:cNvSpPr/>
          <p:nvPr/>
        </p:nvSpPr>
        <p:spPr>
          <a:xfrm>
            <a:off x="4811843"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0" name="Oval 19"/>
          <p:cNvSpPr/>
          <p:nvPr/>
        </p:nvSpPr>
        <p:spPr>
          <a:xfrm>
            <a:off x="4838877"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1" name="Oval 20"/>
          <p:cNvSpPr/>
          <p:nvPr/>
        </p:nvSpPr>
        <p:spPr>
          <a:xfrm>
            <a:off x="4811843"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2" name="Oval 21"/>
          <p:cNvSpPr/>
          <p:nvPr/>
        </p:nvSpPr>
        <p:spPr>
          <a:xfrm>
            <a:off x="4811843"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3" name="Oval 22"/>
          <p:cNvSpPr/>
          <p:nvPr/>
        </p:nvSpPr>
        <p:spPr>
          <a:xfrm>
            <a:off x="4811843"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4" name="Oval 23"/>
          <p:cNvSpPr/>
          <p:nvPr/>
        </p:nvSpPr>
        <p:spPr>
          <a:xfrm>
            <a:off x="4817462"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5" name="Oval 24"/>
          <p:cNvSpPr/>
          <p:nvPr/>
        </p:nvSpPr>
        <p:spPr>
          <a:xfrm>
            <a:off x="4838877"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6" name="Rounded Rectangle"/>
          <p:cNvSpPr/>
          <p:nvPr/>
        </p:nvSpPr>
        <p:spPr>
          <a:xfrm>
            <a:off x="6722282" y="3418629"/>
            <a:ext cx="760571" cy="5181600"/>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27" name="Oval 26"/>
          <p:cNvSpPr/>
          <p:nvPr/>
        </p:nvSpPr>
        <p:spPr>
          <a:xfrm>
            <a:off x="6814277" y="500656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8" name="Oval 27"/>
          <p:cNvSpPr/>
          <p:nvPr/>
        </p:nvSpPr>
        <p:spPr>
          <a:xfrm>
            <a:off x="6841311" y="571521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29" name="Oval 28"/>
          <p:cNvSpPr/>
          <p:nvPr/>
        </p:nvSpPr>
        <p:spPr>
          <a:xfrm>
            <a:off x="6814277" y="644551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0" name="Oval 29"/>
          <p:cNvSpPr/>
          <p:nvPr/>
        </p:nvSpPr>
        <p:spPr>
          <a:xfrm>
            <a:off x="6814277" y="7175814"/>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1" name="Oval 30"/>
          <p:cNvSpPr/>
          <p:nvPr/>
        </p:nvSpPr>
        <p:spPr>
          <a:xfrm>
            <a:off x="6814277" y="789061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2" name="Oval 31"/>
          <p:cNvSpPr/>
          <p:nvPr/>
        </p:nvSpPr>
        <p:spPr>
          <a:xfrm>
            <a:off x="6819896" y="3670706"/>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33" name="Oval 32"/>
          <p:cNvSpPr/>
          <p:nvPr/>
        </p:nvSpPr>
        <p:spPr>
          <a:xfrm>
            <a:off x="6841311" y="4340427"/>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9" name="TextBox 8"/>
          <p:cNvSpPr txBox="1"/>
          <p:nvPr/>
        </p:nvSpPr>
        <p:spPr>
          <a:xfrm>
            <a:off x="2212577"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Input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1" name="TextBox 40"/>
          <p:cNvSpPr txBox="1"/>
          <p:nvPr/>
        </p:nvSpPr>
        <p:spPr>
          <a:xfrm>
            <a:off x="4324526" y="8929098"/>
            <a:ext cx="1551214"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First </a:t>
            </a:r>
            <a:r>
              <a:rPr lang="en-US" dirty="0" smtClean="0"/>
              <a:t>La</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42" name="TextBox 41"/>
          <p:cNvSpPr txBox="1"/>
          <p:nvPr/>
        </p:nvSpPr>
        <p:spPr>
          <a:xfrm>
            <a:off x="6276599" y="8929098"/>
            <a:ext cx="176857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Second 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cxnSp>
        <p:nvCxnSpPr>
          <p:cNvPr id="3" name="Straight Arrow Connector 2"/>
          <p:cNvCxnSpPr>
            <a:stCxn id="8" idx="6"/>
            <a:endCxn id="24" idx="2"/>
          </p:cNvCxnSpPr>
          <p:nvPr/>
        </p:nvCxnSpPr>
        <p:spPr>
          <a:xfrm flipV="1">
            <a:off x="3336829" y="3912945"/>
            <a:ext cx="1480633" cy="74259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0" name="Straight Arrow Connector 39"/>
          <p:cNvCxnSpPr>
            <a:stCxn id="8" idx="6"/>
            <a:endCxn id="25" idx="2"/>
          </p:cNvCxnSpPr>
          <p:nvPr/>
        </p:nvCxnSpPr>
        <p:spPr>
          <a:xfrm flipV="1">
            <a:off x="3336829" y="4582666"/>
            <a:ext cx="1502048" cy="7286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4" name="Straight Arrow Connector 43"/>
          <p:cNvCxnSpPr>
            <a:stCxn id="25" idx="6"/>
            <a:endCxn id="33" idx="2"/>
          </p:cNvCxnSpPr>
          <p:nvPr/>
        </p:nvCxnSpPr>
        <p:spPr>
          <a:xfrm>
            <a:off x="5361391" y="4582666"/>
            <a:ext cx="1479920" cy="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0" name="Straight Arrow Connector 49"/>
          <p:cNvCxnSpPr>
            <a:stCxn id="8" idx="6"/>
          </p:cNvCxnSpPr>
          <p:nvPr/>
        </p:nvCxnSpPr>
        <p:spPr>
          <a:xfrm>
            <a:off x="3336829" y="4655535"/>
            <a:ext cx="1405147" cy="2000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3" name="Straight Arrow Connector 52"/>
          <p:cNvCxnSpPr>
            <a:stCxn id="24" idx="6"/>
            <a:endCxn id="28" idx="2"/>
          </p:cNvCxnSpPr>
          <p:nvPr/>
        </p:nvCxnSpPr>
        <p:spPr>
          <a:xfrm>
            <a:off x="5339976" y="3912945"/>
            <a:ext cx="1501335" cy="204451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60" name="Straight Arrow Connector 59"/>
          <p:cNvCxnSpPr>
            <a:endCxn id="26" idx="1"/>
          </p:cNvCxnSpPr>
          <p:nvPr/>
        </p:nvCxnSpPr>
        <p:spPr>
          <a:xfrm flipV="1">
            <a:off x="5361391" y="6009429"/>
            <a:ext cx="1360891" cy="67832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744" y="5525986"/>
            <a:ext cx="1925413" cy="1283295"/>
          </a:xfrm>
          <a:prstGeom prst="rect">
            <a:avLst/>
          </a:prstGeom>
        </p:spPr>
      </p:pic>
      <p:sp>
        <p:nvSpPr>
          <p:cNvPr id="4" name="TextBox 3"/>
          <p:cNvSpPr txBox="1"/>
          <p:nvPr/>
        </p:nvSpPr>
        <p:spPr>
          <a:xfrm>
            <a:off x="9523067" y="5154899"/>
            <a:ext cx="302804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a:t>Leonardo Da </a:t>
            </a:r>
            <a:r>
              <a:rPr lang="en-US" dirty="0" smtClean="0"/>
              <a:t>Vinci</a:t>
            </a:r>
            <a:endParaRPr lang="en-US" dirty="0"/>
          </a:p>
        </p:txBody>
      </p:sp>
      <p:sp>
        <p:nvSpPr>
          <p:cNvPr id="45" name="TextBox 44"/>
          <p:cNvSpPr txBox="1"/>
          <p:nvPr/>
        </p:nvSpPr>
        <p:spPr>
          <a:xfrm>
            <a:off x="9539396" y="5869696"/>
            <a:ext cx="302804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a:t>Leonardo De </a:t>
            </a:r>
            <a:r>
              <a:rPr lang="en-US" dirty="0" err="1" smtClean="0"/>
              <a:t>Marchi</a:t>
            </a:r>
            <a:endParaRPr lang="en-US" dirty="0" smtClean="0"/>
          </a:p>
        </p:txBody>
      </p:sp>
      <p:sp>
        <p:nvSpPr>
          <p:cNvPr id="46" name="TextBox 45"/>
          <p:cNvSpPr txBox="1"/>
          <p:nvPr/>
        </p:nvSpPr>
        <p:spPr>
          <a:xfrm>
            <a:off x="9539396" y="6629504"/>
            <a:ext cx="3028043"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r>
              <a:rPr lang="en-US" dirty="0"/>
              <a:t>Leonardo DI </a:t>
            </a:r>
            <a:r>
              <a:rPr lang="en-US" dirty="0" err="1"/>
              <a:t>Caprio</a:t>
            </a:r>
            <a:endParaRPr lang="en-US" dirty="0"/>
          </a:p>
        </p:txBody>
      </p:sp>
      <p:cxnSp>
        <p:nvCxnSpPr>
          <p:cNvPr id="48" name="Straight Arrow Connector 47"/>
          <p:cNvCxnSpPr>
            <a:stCxn id="13" idx="6"/>
          </p:cNvCxnSpPr>
          <p:nvPr/>
        </p:nvCxnSpPr>
        <p:spPr>
          <a:xfrm>
            <a:off x="3336829" y="5364186"/>
            <a:ext cx="1557547" cy="144388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49" name="Straight Arrow Connector 48"/>
          <p:cNvCxnSpPr>
            <a:stCxn id="16" idx="6"/>
          </p:cNvCxnSpPr>
          <p:nvPr/>
        </p:nvCxnSpPr>
        <p:spPr>
          <a:xfrm flipV="1">
            <a:off x="3336829" y="6808071"/>
            <a:ext cx="1557547" cy="73150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51" name="Straight Arrow Connector 50"/>
          <p:cNvCxnSpPr>
            <a:stCxn id="21" idx="6"/>
          </p:cNvCxnSpPr>
          <p:nvPr/>
        </p:nvCxnSpPr>
        <p:spPr>
          <a:xfrm>
            <a:off x="5334357" y="6687755"/>
            <a:ext cx="1395020" cy="659221"/>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sp>
        <p:nvSpPr>
          <p:cNvPr id="70" name="TextBox 69"/>
          <p:cNvSpPr txBox="1"/>
          <p:nvPr/>
        </p:nvSpPr>
        <p:spPr>
          <a:xfrm>
            <a:off x="9593854" y="4830232"/>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0.77</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71" name="TextBox 70"/>
          <p:cNvSpPr txBox="1"/>
          <p:nvPr/>
        </p:nvSpPr>
        <p:spPr>
          <a:xfrm>
            <a:off x="9539396" y="6386256"/>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0.12</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72" name="TextBox 71"/>
          <p:cNvSpPr txBox="1"/>
          <p:nvPr/>
        </p:nvSpPr>
        <p:spPr>
          <a:xfrm>
            <a:off x="9593854" y="5617374"/>
            <a:ext cx="1313660"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7F7F7F"/>
                </a:solidFill>
                <a:effectLst/>
                <a:uFillTx/>
                <a:latin typeface="+mj-lt"/>
                <a:ea typeface="+mj-ea"/>
                <a:cs typeface="+mj-cs"/>
                <a:sym typeface="Lato Regular"/>
              </a:rPr>
              <a:t>0.11</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
        <p:nvSpPr>
          <p:cNvPr id="73" name="Rounded Rectangle"/>
          <p:cNvSpPr/>
          <p:nvPr/>
        </p:nvSpPr>
        <p:spPr>
          <a:xfrm>
            <a:off x="8724716" y="4897774"/>
            <a:ext cx="717779" cy="2365637"/>
          </a:xfrm>
          <a:prstGeom prst="roundRect">
            <a:avLst>
              <a:gd name="adj" fmla="val 32401"/>
            </a:avLst>
          </a:prstGeom>
          <a:solidFill>
            <a:srgbClr val="A3C6D4"/>
          </a:solidFill>
          <a:ln w="3175" cap="flat">
            <a:solidFill>
              <a:srgbClr val="FFFFFF"/>
            </a:solidFill>
            <a:prstDash val="solid"/>
            <a:miter lim="400000"/>
          </a:ln>
          <a:effectLst/>
        </p:spPr>
        <p:txBody>
          <a:bodyPr wrap="square" lIns="18287" tIns="18287" rIns="18287" bIns="18287" numCol="1" anchor="ctr">
            <a:noAutofit/>
          </a:bodyPr>
          <a:lstStyle/>
          <a:p>
            <a:pPr>
              <a:buClrTx/>
              <a:buSzTx/>
              <a:buFontTx/>
              <a:buNone/>
              <a:defRPr>
                <a:solidFill>
                  <a:srgbClr val="FFFFFF"/>
                </a:solidFill>
                <a:latin typeface="Trebuchet MS"/>
                <a:ea typeface="Trebuchet MS"/>
                <a:cs typeface="Trebuchet MS"/>
                <a:sym typeface="Trebuchet MS"/>
              </a:defRPr>
            </a:pPr>
            <a:endParaRPr sz="1280"/>
          </a:p>
        </p:txBody>
      </p:sp>
      <p:sp>
        <p:nvSpPr>
          <p:cNvPr id="74" name="Oval 73"/>
          <p:cNvSpPr/>
          <p:nvPr/>
        </p:nvSpPr>
        <p:spPr>
          <a:xfrm>
            <a:off x="8821617" y="5148300"/>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75" name="Oval 74"/>
          <p:cNvSpPr/>
          <p:nvPr/>
        </p:nvSpPr>
        <p:spPr>
          <a:xfrm>
            <a:off x="8821617" y="5856951"/>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sp>
        <p:nvSpPr>
          <p:cNvPr id="76" name="Oval 75"/>
          <p:cNvSpPr/>
          <p:nvPr/>
        </p:nvSpPr>
        <p:spPr>
          <a:xfrm>
            <a:off x="8822688" y="6571748"/>
            <a:ext cx="522514" cy="484478"/>
          </a:xfrm>
          <a:prstGeom prst="ellipse">
            <a:avLst/>
          </a:prstGeom>
          <a:solidFill>
            <a:srgbClr val="FEFFFE"/>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ctr">
            <a:spAutoFit/>
          </a:bodyPr>
          <a:lstStyle/>
          <a:p>
            <a:pPr marL="0" marR="0" indent="0" algn="l" defTabSz="130021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7F7F7F"/>
              </a:solidFill>
              <a:effectLst/>
              <a:uFillTx/>
              <a:latin typeface="+mj-lt"/>
              <a:ea typeface="+mj-ea"/>
              <a:cs typeface="+mj-cs"/>
              <a:sym typeface="Lato Regular"/>
            </a:endParaRPr>
          </a:p>
        </p:txBody>
      </p:sp>
      <p:cxnSp>
        <p:nvCxnSpPr>
          <p:cNvPr id="77" name="Straight Arrow Connector 76"/>
          <p:cNvCxnSpPr/>
          <p:nvPr/>
        </p:nvCxnSpPr>
        <p:spPr>
          <a:xfrm>
            <a:off x="7363825" y="4582666"/>
            <a:ext cx="1457792" cy="807873"/>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78" name="Straight Arrow Connector 77"/>
          <p:cNvCxnSpPr/>
          <p:nvPr/>
        </p:nvCxnSpPr>
        <p:spPr>
          <a:xfrm flipV="1">
            <a:off x="7363825" y="5390539"/>
            <a:ext cx="1457792" cy="566918"/>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79" name="Straight Arrow Connector 78"/>
          <p:cNvCxnSpPr/>
          <p:nvPr/>
        </p:nvCxnSpPr>
        <p:spPr>
          <a:xfrm>
            <a:off x="7342410" y="3912945"/>
            <a:ext cx="1479207" cy="147759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0" name="Straight Arrow Connector 79"/>
          <p:cNvCxnSpPr/>
          <p:nvPr/>
        </p:nvCxnSpPr>
        <p:spPr>
          <a:xfrm flipV="1">
            <a:off x="7336791" y="5390539"/>
            <a:ext cx="1484826" cy="202751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1" name="Straight Arrow Connector 80"/>
          <p:cNvCxnSpPr/>
          <p:nvPr/>
        </p:nvCxnSpPr>
        <p:spPr>
          <a:xfrm>
            <a:off x="7363825" y="5957457"/>
            <a:ext cx="1360891" cy="12313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2" name="Straight Arrow Connector 81"/>
          <p:cNvCxnSpPr/>
          <p:nvPr/>
        </p:nvCxnSpPr>
        <p:spPr>
          <a:xfrm>
            <a:off x="7363825" y="5957457"/>
            <a:ext cx="1407825" cy="840657"/>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3" name="Straight Arrow Connector 82"/>
          <p:cNvCxnSpPr/>
          <p:nvPr/>
        </p:nvCxnSpPr>
        <p:spPr>
          <a:xfrm flipV="1">
            <a:off x="7336791" y="6813987"/>
            <a:ext cx="1485897" cy="604066"/>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4" name="Straight Arrow Connector 83"/>
          <p:cNvCxnSpPr/>
          <p:nvPr/>
        </p:nvCxnSpPr>
        <p:spPr>
          <a:xfrm>
            <a:off x="7363825" y="4582666"/>
            <a:ext cx="1457792" cy="1516524"/>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5" name="Straight Arrow Connector 84"/>
          <p:cNvCxnSpPr/>
          <p:nvPr/>
        </p:nvCxnSpPr>
        <p:spPr>
          <a:xfrm>
            <a:off x="7363825" y="4655535"/>
            <a:ext cx="1458863" cy="2158452"/>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6" name="Straight Arrow Connector 85"/>
          <p:cNvCxnSpPr/>
          <p:nvPr/>
        </p:nvCxnSpPr>
        <p:spPr>
          <a:xfrm flipV="1">
            <a:off x="7363825" y="6080593"/>
            <a:ext cx="1360891" cy="1337460"/>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7" name="Straight Arrow Connector 86"/>
          <p:cNvCxnSpPr/>
          <p:nvPr/>
        </p:nvCxnSpPr>
        <p:spPr>
          <a:xfrm>
            <a:off x="7342410" y="3912945"/>
            <a:ext cx="1479207" cy="2186245"/>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cxnSp>
        <p:nvCxnSpPr>
          <p:cNvPr id="88" name="Straight Arrow Connector 87"/>
          <p:cNvCxnSpPr/>
          <p:nvPr/>
        </p:nvCxnSpPr>
        <p:spPr>
          <a:xfrm>
            <a:off x="7342410" y="3912945"/>
            <a:ext cx="1429240" cy="3017049"/>
          </a:xfrm>
          <a:prstGeom prst="straightConnector1">
            <a:avLst/>
          </a:prstGeom>
          <a:noFill/>
          <a:ln w="44450" cap="flat">
            <a:solidFill>
              <a:srgbClr val="FFC000"/>
            </a:solidFill>
            <a:prstDash val="solid"/>
            <a:round/>
            <a:tailEnd type="none"/>
          </a:ln>
          <a:effectLst/>
          <a:sp3d/>
        </p:spPr>
        <p:style>
          <a:lnRef idx="0">
            <a:scrgbClr r="0" g="0" b="0"/>
          </a:lnRef>
          <a:fillRef idx="0">
            <a:scrgbClr r="0" g="0" b="0"/>
          </a:fillRef>
          <a:effectRef idx="0">
            <a:scrgbClr r="0" g="0" b="0"/>
          </a:effectRef>
          <a:fontRef idx="none"/>
        </p:style>
      </p:cxnSp>
      <p:sp>
        <p:nvSpPr>
          <p:cNvPr id="90" name="TextBox 89"/>
          <p:cNvSpPr txBox="1"/>
          <p:nvPr/>
        </p:nvSpPr>
        <p:spPr>
          <a:xfrm>
            <a:off x="8568523" y="8929098"/>
            <a:ext cx="2045047" cy="418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3" tIns="24383" rIns="24383" bIns="24383" numCol="1" spcCol="38100" rtlCol="0" anchor="t">
            <a:spAutoFit/>
          </a:bodyPr>
          <a:lstStyle/>
          <a:p>
            <a:pPr marL="0" marR="0" indent="0" algn="l" defTabSz="1300218" rtl="0" fontAlgn="auto" latinLnBrk="0" hangingPunct="0">
              <a:lnSpc>
                <a:spcPct val="100000"/>
              </a:lnSpc>
              <a:spcBef>
                <a:spcPts val="0"/>
              </a:spcBef>
              <a:spcAft>
                <a:spcPts val="0"/>
              </a:spcAft>
              <a:buClrTx/>
              <a:buSzTx/>
              <a:buFontTx/>
              <a:buNone/>
              <a:tabLst/>
            </a:pPr>
            <a:r>
              <a:rPr lang="en-US" dirty="0" smtClean="0"/>
              <a:t>Output </a:t>
            </a:r>
            <a:r>
              <a:rPr kumimoji="0" lang="en-US" sz="2400" b="0" i="0" u="none" strike="noStrike" cap="none" spc="0" normalizeH="0" baseline="0" dirty="0" smtClean="0">
                <a:ln>
                  <a:noFill/>
                </a:ln>
                <a:solidFill>
                  <a:srgbClr val="7F7F7F"/>
                </a:solidFill>
                <a:effectLst/>
                <a:uFillTx/>
                <a:latin typeface="+mj-lt"/>
                <a:ea typeface="+mj-ea"/>
                <a:cs typeface="+mj-cs"/>
                <a:sym typeface="Lato Regular"/>
              </a:rPr>
              <a:t>layer</a:t>
            </a:r>
            <a:endParaRPr kumimoji="0" lang="en-US" sz="2400" b="0" i="0" u="none" strike="noStrike" cap="none" spc="0" normalizeH="0" baseline="0" dirty="0">
              <a:ln>
                <a:noFill/>
              </a:ln>
              <a:solidFill>
                <a:srgbClr val="7F7F7F"/>
              </a:solidFill>
              <a:effectLst/>
              <a:uFillTx/>
              <a:latin typeface="+mj-lt"/>
              <a:ea typeface="+mj-ea"/>
              <a:cs typeface="+mj-cs"/>
              <a:sym typeface="Lato Regular"/>
            </a:endParaRPr>
          </a:p>
        </p:txBody>
      </p:sp>
    </p:spTree>
    <p:extLst>
      <p:ext uri="{BB962C8B-B14F-4D97-AF65-F5344CB8AC3E}">
        <p14:creationId xmlns:p14="http://schemas.microsoft.com/office/powerpoint/2010/main" val="770711204"/>
      </p:ext>
    </p:extLst>
  </p:cSld>
  <p:clrMapOvr>
    <a:masterClrMapping/>
  </p:clrMapOvr>
  <p:transition spd="slow"/>
</p:sld>
</file>

<file path=ppt/theme/theme1.xml><?xml version="1.0" encoding="utf-8"?>
<a:theme xmlns:a="http://schemas.openxmlformats.org/drawingml/2006/main" name="Office Theme">
  <a:themeElements>
    <a:clrScheme name="Office Theme">
      <a:dk1>
        <a:srgbClr val="7F7F7F"/>
      </a:dk1>
      <a:lt1>
        <a:srgbClr val="FEFFFE"/>
      </a:lt1>
      <a:dk2>
        <a:srgbClr val="A7A7A7"/>
      </a:dk2>
      <a:lt2>
        <a:srgbClr val="535353"/>
      </a:lt2>
      <a:accent1>
        <a:srgbClr val="C76567"/>
      </a:accent1>
      <a:accent2>
        <a:srgbClr val="9C4D4F"/>
      </a:accent2>
      <a:accent3>
        <a:srgbClr val="2C3542"/>
      </a:accent3>
      <a:accent4>
        <a:srgbClr val="406E9D"/>
      </a:accent4>
      <a:accent5>
        <a:srgbClr val="1D232E"/>
      </a:accent5>
      <a:accent6>
        <a:srgbClr val="C19859"/>
      </a:accent6>
      <a:hlink>
        <a:srgbClr val="0000FF"/>
      </a:hlink>
      <a:folHlink>
        <a:srgbClr val="FF00FF"/>
      </a:folHlink>
    </a:clrScheme>
    <a:fontScheme name="Office Theme">
      <a:majorFont>
        <a:latin typeface="Lato Regular"/>
        <a:ea typeface="Lato Regular"/>
        <a:cs typeface="Lato Regular"/>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FFFE"/>
        </a:solidFill>
        <a:ln w="25400" cap="flat">
          <a:solidFill>
            <a:schemeClr val="accent1"/>
          </a:solidFill>
          <a:prstDash val="solid"/>
          <a:round/>
        </a:ln>
        <a:effectLst/>
        <a:sp3d/>
      </a:spPr>
      <a:bodyPr rot="0" spcFirstLastPara="1" vertOverflow="overflow" horzOverflow="overflow" vert="horz" wrap="square" lIns="24383" tIns="24383" rIns="24383" bIns="24383" numCol="1" spcCol="38100" rtlCol="0" anchor="ctr">
        <a:spAutoFit/>
      </a:bodyPr>
      <a:lstStyle>
        <a:def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24383" tIns="24383" rIns="24383" bIns="24383" numCol="1" spcCol="38100" rtlCol="0" anchor="t">
        <a:spAutoFit/>
      </a:bodyPr>
      <a:lstStyle>
        <a:def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C76567"/>
      </a:accent1>
      <a:accent2>
        <a:srgbClr val="9C4D4F"/>
      </a:accent2>
      <a:accent3>
        <a:srgbClr val="2C3542"/>
      </a:accent3>
      <a:accent4>
        <a:srgbClr val="406E9D"/>
      </a:accent4>
      <a:accent5>
        <a:srgbClr val="1D232E"/>
      </a:accent5>
      <a:accent6>
        <a:srgbClr val="C19859"/>
      </a:accent6>
      <a:hlink>
        <a:srgbClr val="0000FF"/>
      </a:hlink>
      <a:folHlink>
        <a:srgbClr val="FF00FF"/>
      </a:folHlink>
    </a:clrScheme>
    <a:fontScheme name="Office Theme">
      <a:majorFont>
        <a:latin typeface="Lato Regular"/>
        <a:ea typeface="Lato Regular"/>
        <a:cs typeface="Lato Regular"/>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FFFE"/>
        </a:solidFill>
        <a:ln w="25400" cap="flat">
          <a:solidFill>
            <a:schemeClr val="accent1"/>
          </a:solidFill>
          <a:prstDash val="solid"/>
          <a:round/>
        </a:ln>
        <a:effectLst/>
        <a:sp3d/>
      </a:spPr>
      <a:bodyPr rot="0" spcFirstLastPara="1" vertOverflow="overflow" horzOverflow="overflow" vert="horz" wrap="square" lIns="24383" tIns="24383" rIns="24383" bIns="24383" numCol="1" spcCol="38100" rtlCol="0" anchor="ctr">
        <a:spAutoFit/>
      </a:bodyPr>
      <a:lstStyle>
        <a:def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24383" tIns="24383" rIns="24383" bIns="24383" numCol="1" spcCol="38100" rtlCol="0" anchor="t">
        <a:spAutoFit/>
      </a:bodyPr>
      <a:lstStyle>
        <a:defPPr marL="0" marR="0" indent="0" algn="l" defTabSz="130021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7F7F7F"/>
            </a:solidFill>
            <a:effectLst/>
            <a:uFillTx/>
            <a:latin typeface="+mj-lt"/>
            <a:ea typeface="+mj-ea"/>
            <a:cs typeface="+mj-cs"/>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3989</TotalTime>
  <Words>2723</Words>
  <Application>Microsoft Macintosh PowerPoint</Application>
  <PresentationFormat>Custom</PresentationFormat>
  <Paragraphs>745</Paragraphs>
  <Slides>116</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116</vt:i4>
      </vt:variant>
    </vt:vector>
  </HeadingPairs>
  <TitlesOfParts>
    <vt:vector size="127" baseType="lpstr">
      <vt:lpstr>Bebas Neue Regular</vt:lpstr>
      <vt:lpstr>Calibri</vt:lpstr>
      <vt:lpstr>Cambria Math</vt:lpstr>
      <vt:lpstr>Helvetica</vt:lpstr>
      <vt:lpstr>Lato Bold</vt:lpstr>
      <vt:lpstr>Lato Light</vt:lpstr>
      <vt:lpstr>Lato Medium</vt:lpstr>
      <vt:lpstr>Lato Regular</vt:lpstr>
      <vt:lpstr>Trebuchet MS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Microsoft Office User</cp:lastModifiedBy>
  <cp:revision>49</cp:revision>
  <dcterms:modified xsi:type="dcterms:W3CDTF">2018-10-31T20:45:59Z</dcterms:modified>
  <cp:category/>
</cp:coreProperties>
</file>